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9" r:id="rId4"/>
    <p:sldId id="260" r:id="rId5"/>
    <p:sldId id="263" r:id="rId6"/>
    <p:sldId id="264" r:id="rId7"/>
    <p:sldId id="261" r:id="rId8"/>
  </p:sldIdLst>
  <p:sldSz cx="7772400" cy="10058400"/>
  <p:notesSz cx="7772400" cy="1005840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D9CD0D-7C53-38E5-3842-3146FBD13E0E}" name="Lisa Thornton" initials="LT" userId="S::lthorn@uoregon.edu::b7d9289e-4dbf-4d73-b3ce-b57e7ba5cadb" providerId="AD"/>
  <p188:author id="{04B12782-AEDD-5B70-09D9-21A60F88233C}" name="Julia Cohalan" initials="JC" userId="S::jcohalan@uoregon.edu::58f09830-9b3f-4993-bf60-1f02898258b5" providerId="AD"/>
  <p188:author id="{1C1A1692-AB68-069F-0D2E-EFF3AD0CA841}" name="Greg Shabram" initials="GS" userId="S::gshabram@uoregon.edu::272484fc-1693-4f6b-81d4-5e5c2422f8a3" providerId="AD"/>
  <p188:author id="{C7DD09BA-70BB-753C-7488-F01802DB96AD}" name="Chris Widdop" initials="CW" userId="S::widdop@uoregon.edu::56ff0d5a-7aa3-4995-bbb5-7d4dcd8c084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EB949-7CF5-4353-B9F4-DED182230702}" v="40" dt="2025-11-07T23:37:36.4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0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files\fa-fs\gc\pubrec-share\AAA%20-%20Admin\Annual%20Reports\FY24\FY2024%20PRR%20List%20-%20FINAL.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fa-fs\gc\pubrec-share\AAA%20-%20Admin\Annual%20Reports\FY24\FY2024%20PRR%20List%20-%20FINAL.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fa-fs\gc\pubrec-share\AAA%20-%20Admin\Annual%20Reports\FY24\FY2024%20PRR%20List%20-%20FINAL.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fa-fs\gc\pubrec-share\AAA%20-%20Admin\Annual%20Reports\FY24\FY2024%20PRR%20List%20-%20FINAL.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fa-fs\gc\pubrec-share\AAA%20-%20Admin\FY2023%20PRR%20List.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bg1">
                    <a:lumMod val="50000"/>
                  </a:schemeClr>
                </a:solidFill>
              </a:rPr>
              <a:t>REQUESTER CATEGORIES</a:t>
            </a:r>
          </a:p>
        </c:rich>
      </c:tx>
      <c:layout>
        <c:manualLayout>
          <c:xMode val="edge"/>
          <c:yMode val="edge"/>
          <c:x val="0.28923346256844801"/>
          <c:y val="7.922434994705381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CC-455F-B475-84FE718B4AF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CC-455F-B475-84FE718B4AF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2CC-455F-B475-84FE718B4AF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2CC-455F-B475-84FE718B4AF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2CC-455F-B475-84FE718B4AF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2CC-455F-B475-84FE718B4AF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22CC-455F-B475-84FE718B4AFC}"/>
              </c:ext>
            </c:extLst>
          </c:dPt>
          <c:dLbls>
            <c:dLbl>
              <c:idx val="0"/>
              <c:layout>
                <c:manualLayout>
                  <c:x val="9.5838812227371593E-3"/>
                  <c:y val="-0.1054810919010146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CC-455F-B475-84FE718B4AFC}"/>
                </c:ext>
              </c:extLst>
            </c:dLbl>
            <c:dLbl>
              <c:idx val="1"/>
              <c:layout>
                <c:manualLayout>
                  <c:x val="8.8980653124312067E-2"/>
                  <c:y val="-9.20857714903915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2CC-455F-B475-84FE718B4AFC}"/>
                </c:ext>
              </c:extLst>
            </c:dLbl>
            <c:dLbl>
              <c:idx val="2"/>
              <c:layout>
                <c:manualLayout>
                  <c:x val="-1.6678098551391584E-3"/>
                  <c:y val="1.26041020660147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2CC-455F-B475-84FE718B4AFC}"/>
                </c:ext>
              </c:extLst>
            </c:dLbl>
            <c:dLbl>
              <c:idx val="3"/>
              <c:layout>
                <c:manualLayout>
                  <c:x val="-8.7322065892674994E-2"/>
                  <c:y val="1.106820962536641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2CC-455F-B475-84FE718B4AFC}"/>
                </c:ext>
              </c:extLst>
            </c:dLbl>
            <c:dLbl>
              <c:idx val="4"/>
              <c:layout>
                <c:manualLayout>
                  <c:x val="-1.7376341602578311E-3"/>
                  <c:y val="3.51179890042613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2CC-455F-B475-84FE718B4AFC}"/>
                </c:ext>
              </c:extLst>
            </c:dLbl>
            <c:dLbl>
              <c:idx val="5"/>
              <c:layout>
                <c:manualLayout>
                  <c:x val="-0.13474541913381227"/>
                  <c:y val="4.29459366078085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2CC-455F-B475-84FE718B4AFC}"/>
                </c:ext>
              </c:extLst>
            </c:dLbl>
            <c:dLbl>
              <c:idx val="6"/>
              <c:layout>
                <c:manualLayout>
                  <c:x val="-0.13997097530963004"/>
                  <c:y val="-9.258159874478756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2CC-455F-B475-84FE718B4A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Calculations!$A$4:$A$10</c:f>
              <c:strCache>
                <c:ptCount val="7"/>
                <c:pt idx="0">
                  <c:v>Commercial</c:v>
                </c:pt>
                <c:pt idx="1">
                  <c:v>Education</c:v>
                </c:pt>
                <c:pt idx="2">
                  <c:v>Labor</c:v>
                </c:pt>
                <c:pt idx="3">
                  <c:v>Legal</c:v>
                </c:pt>
                <c:pt idx="4">
                  <c:v>News Media</c:v>
                </c:pt>
                <c:pt idx="5">
                  <c:v>Private</c:v>
                </c:pt>
                <c:pt idx="6">
                  <c:v>Student Media</c:v>
                </c:pt>
              </c:strCache>
            </c:strRef>
          </c:cat>
          <c:val>
            <c:numRef>
              <c:f>Calculations!$B$4:$B$10</c:f>
              <c:numCache>
                <c:formatCode>General</c:formatCode>
                <c:ptCount val="7"/>
                <c:pt idx="0">
                  <c:v>208</c:v>
                </c:pt>
                <c:pt idx="1">
                  <c:v>24</c:v>
                </c:pt>
                <c:pt idx="2">
                  <c:v>11</c:v>
                </c:pt>
                <c:pt idx="3">
                  <c:v>9</c:v>
                </c:pt>
                <c:pt idx="4">
                  <c:v>180</c:v>
                </c:pt>
                <c:pt idx="5">
                  <c:v>81</c:v>
                </c:pt>
                <c:pt idx="6">
                  <c:v>29</c:v>
                </c:pt>
              </c:numCache>
            </c:numRef>
          </c:val>
          <c:extLst>
            <c:ext xmlns:c16="http://schemas.microsoft.com/office/drawing/2014/chart" uri="{C3380CC4-5D6E-409C-BE32-E72D297353CC}">
              <c16:uniqueId val="{0000000E-22CC-455F-B475-84FE718B4AFC}"/>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normalizeH="0" baseline="0">
                <a:ln>
                  <a:noFill/>
                </a:ln>
                <a:solidFill>
                  <a:schemeClr val="dk1"/>
                </a:solidFill>
                <a:latin typeface="+mj-lt"/>
                <a:ea typeface="+mj-ea"/>
                <a:cs typeface="+mj-cs"/>
              </a:defRPr>
            </a:pPr>
            <a:r>
              <a:rPr lang="en-US" sz="1800" b="0" dirty="0">
                <a:solidFill>
                  <a:schemeClr val="bg1">
                    <a:lumMod val="50000"/>
                  </a:schemeClr>
                </a:solidFill>
              </a:rPr>
              <a:t>FEE ASSESSED</a:t>
            </a:r>
          </a:p>
        </c:rich>
      </c:tx>
      <c:layout>
        <c:manualLayout>
          <c:xMode val="edge"/>
          <c:yMode val="edge"/>
          <c:x val="0.30179180809541717"/>
          <c:y val="6.8259664142993823E-2"/>
        </c:manualLayout>
      </c:layout>
      <c:overlay val="0"/>
      <c:spPr>
        <a:noFill/>
        <a:ln>
          <a:noFill/>
        </a:ln>
        <a:effectLst/>
      </c:spPr>
      <c:txPr>
        <a:bodyPr rot="0" spcFirstLastPara="1" vertOverflow="ellipsis" vert="horz" wrap="square" anchor="ctr" anchorCtr="1"/>
        <a:lstStyle/>
        <a:p>
          <a:pPr>
            <a:defRPr sz="1800" b="0" i="0" u="none" strike="noStrike" kern="1200" spc="0" normalizeH="0" baseline="0">
              <a:ln>
                <a:noFill/>
              </a:ln>
              <a:solidFill>
                <a:schemeClr val="dk1"/>
              </a:solidFill>
              <a:latin typeface="+mj-lt"/>
              <a:ea typeface="+mj-ea"/>
              <a:cs typeface="+mj-cs"/>
            </a:defRPr>
          </a:pPr>
          <a:endParaRPr lang="en-U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979044380994929E-2"/>
          <c:y val="0.22954337545832135"/>
          <c:w val="0.81004191123801017"/>
          <c:h val="0.66964375736203641"/>
        </c:manualLayout>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5083-48DB-81FD-A6D4AB9CA85B}"/>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5083-48DB-81FD-A6D4AB9CA85B}"/>
              </c:ext>
            </c:extLst>
          </c:dPt>
          <c:dLbls>
            <c:dLbl>
              <c:idx val="0"/>
              <c:dLblPos val="outEnd"/>
              <c:showLegendKey val="0"/>
              <c:showVal val="0"/>
              <c:showCatName val="1"/>
              <c:showSerName val="0"/>
              <c:showPercent val="1"/>
              <c:showBubbleSize val="0"/>
              <c:extLst>
                <c:ext xmlns:c15="http://schemas.microsoft.com/office/drawing/2012/chart" uri="{CE6537A1-D6FC-4f65-9D91-7224C49458BB}">
                  <c15:layout>
                    <c:manualLayout>
                      <c:w val="0.29814805849527326"/>
                      <c:h val="0.26576085924139942"/>
                    </c:manualLayout>
                  </c15:layout>
                </c:ext>
                <c:ext xmlns:c16="http://schemas.microsoft.com/office/drawing/2014/chart" uri="{C3380CC4-5D6E-409C-BE32-E72D297353CC}">
                  <c16:uniqueId val="{00000001-5083-48DB-81FD-A6D4AB9CA85B}"/>
                </c:ext>
              </c:extLst>
            </c:dLbl>
            <c:dLbl>
              <c:idx val="1"/>
              <c:layout>
                <c:manualLayout>
                  <c:x val="1.1624573697821067E-7"/>
                  <c:y val="0.1015320105644453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4980844766764461"/>
                      <c:h val="0.21594731948058929"/>
                    </c:manualLayout>
                  </c15:layout>
                </c:ext>
                <c:ext xmlns:c16="http://schemas.microsoft.com/office/drawing/2014/chart" uri="{C3380CC4-5D6E-409C-BE32-E72D297353CC}">
                  <c16:uniqueId val="{00000003-5083-48DB-81FD-A6D4AB9CA85B}"/>
                </c:ext>
              </c:extLst>
            </c:dLbl>
            <c:numFmt formatCode="General" sourceLinked="0"/>
            <c:spPr>
              <a:noFill/>
              <a:ln w="9525">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ln>
                      <a:noFill/>
                    </a:ln>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Metadata!$I$28:$I$29</c:f>
              <c:strCache>
                <c:ptCount val="2"/>
                <c:pt idx="0">
                  <c:v>Assessed Fee</c:v>
                </c:pt>
                <c:pt idx="1">
                  <c:v>No Fee Assessed</c:v>
                </c:pt>
              </c:strCache>
            </c:strRef>
          </c:cat>
          <c:val>
            <c:numRef>
              <c:f>Metadata!$J$28:$J$29</c:f>
              <c:numCache>
                <c:formatCode>General</c:formatCode>
                <c:ptCount val="2"/>
                <c:pt idx="0">
                  <c:v>141</c:v>
                </c:pt>
                <c:pt idx="1">
                  <c:v>401</c:v>
                </c:pt>
              </c:numCache>
            </c:numRef>
          </c:val>
          <c:extLst>
            <c:ext xmlns:c16="http://schemas.microsoft.com/office/drawing/2014/chart" uri="{C3380CC4-5D6E-409C-BE32-E72D297353CC}">
              <c16:uniqueId val="{00000004-5083-48DB-81FD-A6D4AB9CA85B}"/>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n>
            <a:noFill/>
          </a:ln>
          <a:solidFill>
            <a:schemeClr val="dk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800" dirty="0">
                <a:solidFill>
                  <a:schemeClr val="bg1">
                    <a:lumMod val="50000"/>
                  </a:schemeClr>
                </a:solidFill>
              </a:rPr>
              <a:t>AVERAGE</a:t>
            </a:r>
            <a:r>
              <a:rPr lang="en-US" sz="1800" baseline="0" dirty="0">
                <a:solidFill>
                  <a:schemeClr val="bg1">
                    <a:lumMod val="50000"/>
                  </a:schemeClr>
                </a:solidFill>
              </a:rPr>
              <a:t> </a:t>
            </a:r>
            <a:r>
              <a:rPr lang="en-US" sz="1800" dirty="0">
                <a:solidFill>
                  <a:schemeClr val="bg1">
                    <a:lumMod val="50000"/>
                  </a:schemeClr>
                </a:solidFill>
              </a:rPr>
              <a:t>DAYS ELAPSED</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2625245890439861"/>
          <c:y val="0.14619484861140525"/>
          <c:w val="0.50182662977938564"/>
          <c:h val="0.6118725713763673"/>
        </c:manualLayout>
      </c:layout>
      <c:bar3DChart>
        <c:barDir val="bar"/>
        <c:grouping val="clustered"/>
        <c:varyColors val="0"/>
        <c:ser>
          <c:idx val="0"/>
          <c:order val="0"/>
          <c:spPr>
            <a:solidFill>
              <a:schemeClr val="accent1"/>
            </a:solidFill>
            <a:ln>
              <a:noFill/>
            </a:ln>
            <a:effectLst/>
            <a:sp3d/>
          </c:spPr>
          <c:invertIfNegative val="0"/>
          <c:dPt>
            <c:idx val="5"/>
            <c:invertIfNegative val="0"/>
            <c:bubble3D val="0"/>
            <c:spPr>
              <a:solidFill>
                <a:schemeClr val="accent1"/>
              </a:solidFill>
              <a:ln>
                <a:noFill/>
              </a:ln>
              <a:effectLst/>
              <a:sp3d/>
            </c:spPr>
            <c:extLst>
              <c:ext xmlns:c16="http://schemas.microsoft.com/office/drawing/2014/chart" uri="{C3380CC4-5D6E-409C-BE32-E72D297353CC}">
                <c16:uniqueId val="{00000001-AA53-49AD-A5BA-B94BD664BAFF}"/>
              </c:ext>
            </c:extLst>
          </c:dPt>
          <c:cat>
            <c:strRef>
              <c:f>(Calculations2!$A$3:$A$4,Calculations2!$A$6,Calculations2!$A$8:$A$9,Calculations2!$A$12)</c:f>
              <c:strCache>
                <c:ptCount val="6"/>
                <c:pt idx="0">
                  <c:v>Request Received to Initial Response</c:v>
                </c:pt>
                <c:pt idx="1">
                  <c:v>Estimate Requested to Estimate Received</c:v>
                </c:pt>
                <c:pt idx="2">
                  <c:v>Estimate Sent to Paid</c:v>
                </c:pt>
                <c:pt idx="3">
                  <c:v>Records Requested to Records Received</c:v>
                </c:pt>
                <c:pt idx="4">
                  <c:v>Records Received to Closed</c:v>
                </c:pt>
                <c:pt idx="5">
                  <c:v>Request Received to Closed</c:v>
                </c:pt>
              </c:strCache>
              <c:extLst/>
            </c:strRef>
          </c:cat>
          <c:val>
            <c:numRef>
              <c:f>(Calculations2!$B$3:$B$4,Calculations2!$B$6,Calculations2!$B$8:$B$9,Calculations2!$B$12)</c:f>
              <c:numCache>
                <c:formatCode>0.00</c:formatCode>
                <c:ptCount val="6"/>
                <c:pt idx="0">
                  <c:v>2.7955390334572492</c:v>
                </c:pt>
                <c:pt idx="1">
                  <c:v>3.5859375</c:v>
                </c:pt>
                <c:pt idx="2">
                  <c:v>20.848101265822784</c:v>
                </c:pt>
                <c:pt idx="3">
                  <c:v>2.0804597701149423</c:v>
                </c:pt>
                <c:pt idx="4">
                  <c:v>5.1185185185185187</c:v>
                </c:pt>
                <c:pt idx="5">
                  <c:v>6.5479704797047971</c:v>
                </c:pt>
              </c:numCache>
              <c:extLst/>
            </c:numRef>
          </c:val>
          <c:extLst>
            <c:ext xmlns:c16="http://schemas.microsoft.com/office/drawing/2014/chart" uri="{C3380CC4-5D6E-409C-BE32-E72D297353CC}">
              <c16:uniqueId val="{00000002-AA53-49AD-A5BA-B94BD664BAFF}"/>
            </c:ext>
          </c:extLst>
        </c:ser>
        <c:dLbls>
          <c:showLegendKey val="0"/>
          <c:showVal val="0"/>
          <c:showCatName val="0"/>
          <c:showSerName val="0"/>
          <c:showPercent val="0"/>
          <c:showBubbleSize val="0"/>
        </c:dLbls>
        <c:gapWidth val="150"/>
        <c:shape val="box"/>
        <c:axId val="186480464"/>
        <c:axId val="185596296"/>
        <c:axId val="0"/>
      </c:bar3DChart>
      <c:catAx>
        <c:axId val="186480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cap="none" spc="0" normalizeH="0" baseline="0">
                <a:solidFill>
                  <a:schemeClr val="tx1">
                    <a:lumMod val="65000"/>
                    <a:lumOff val="35000"/>
                  </a:schemeClr>
                </a:solidFill>
                <a:latin typeface="+mn-lt"/>
                <a:ea typeface="+mn-ea"/>
                <a:cs typeface="+mn-cs"/>
              </a:defRPr>
            </a:pPr>
            <a:endParaRPr lang="en-US"/>
          </a:p>
        </c:txPr>
        <c:crossAx val="185596296"/>
        <c:crosses val="autoZero"/>
        <c:auto val="1"/>
        <c:lblAlgn val="ctr"/>
        <c:lblOffset val="100"/>
        <c:tickMarkSkip val="2"/>
        <c:noMultiLvlLbl val="0"/>
      </c:catAx>
      <c:valAx>
        <c:axId val="18559629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8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normalizeH="0" baseline="0">
                <a:solidFill>
                  <a:schemeClr val="dk1">
                    <a:lumMod val="50000"/>
                    <a:lumOff val="50000"/>
                  </a:schemeClr>
                </a:solidFill>
                <a:latin typeface="+mj-lt"/>
                <a:ea typeface="+mj-ea"/>
                <a:cs typeface="+mj-cs"/>
              </a:defRPr>
            </a:pPr>
            <a:r>
              <a:rPr lang="en-US" sz="1800" b="0" dirty="0">
                <a:solidFill>
                  <a:schemeClr val="bg1">
                    <a:lumMod val="50000"/>
                  </a:schemeClr>
                </a:solidFill>
              </a:rPr>
              <a:t>FINAL DISPOSITION</a:t>
            </a:r>
          </a:p>
        </c:rich>
      </c:tx>
      <c:layout>
        <c:manualLayout>
          <c:xMode val="edge"/>
          <c:yMode val="edge"/>
          <c:x val="0.36747248302499069"/>
          <c:y val="6.3601048174955176E-3"/>
        </c:manualLayout>
      </c:layout>
      <c:overlay val="0"/>
      <c:spPr>
        <a:noFill/>
        <a:ln>
          <a:noFill/>
        </a:ln>
        <a:effectLst/>
      </c:spPr>
      <c:txPr>
        <a:bodyPr rot="0" spcFirstLastPara="1" vertOverflow="ellipsis" vert="horz" wrap="square" anchor="ctr" anchorCtr="1"/>
        <a:lstStyle/>
        <a:p>
          <a:pPr>
            <a:defRPr sz="1800" b="0"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257202498810435E-2"/>
          <c:y val="0.20290303406730648"/>
          <c:w val="0.81348575293432024"/>
          <c:h val="0.66745953630796151"/>
        </c:manualLayout>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19BB-4E53-8D84-F7447F135C56}"/>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19BB-4E53-8D84-F7447F135C56}"/>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19BB-4E53-8D84-F7447F135C56}"/>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19BB-4E53-8D84-F7447F135C56}"/>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19BB-4E53-8D84-F7447F135C56}"/>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19BB-4E53-8D84-F7447F135C56}"/>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19BB-4E53-8D84-F7447F135C56}"/>
              </c:ext>
            </c:extLst>
          </c:dPt>
          <c:dLbls>
            <c:dLbl>
              <c:idx val="0"/>
              <c:layout>
                <c:manualLayout>
                  <c:x val="7.0045424824606448E-2"/>
                  <c:y val="0.1453041169208630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9BB-4E53-8D84-F7447F135C56}"/>
                </c:ext>
              </c:extLst>
            </c:dLbl>
            <c:dLbl>
              <c:idx val="1"/>
              <c:layout>
                <c:manualLayout>
                  <c:x val="8.3720003749531313E-2"/>
                  <c:y val="0.169095703314863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9BB-4E53-8D84-F7447F135C56}"/>
                </c:ext>
              </c:extLst>
            </c:dLbl>
            <c:dLbl>
              <c:idx val="2"/>
              <c:layout>
                <c:manualLayout>
                  <c:x val="-8.0033502156248038E-3"/>
                  <c:y val="7.0091916465621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9BB-4E53-8D84-F7447F135C56}"/>
                </c:ext>
              </c:extLst>
            </c:dLbl>
            <c:dLbl>
              <c:idx val="3"/>
              <c:layout>
                <c:manualLayout>
                  <c:x val="-9.2301285875975095E-2"/>
                  <c:y val="-4.0656126091454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9BB-4E53-8D84-F7447F135C56}"/>
                </c:ext>
              </c:extLst>
            </c:dLbl>
            <c:dLbl>
              <c:idx val="4"/>
              <c:layout>
                <c:manualLayout>
                  <c:x val="-0.16791604932938425"/>
                  <c:y val="-8.91301191796477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9BB-4E53-8D84-F7447F135C56}"/>
                </c:ext>
              </c:extLst>
            </c:dLbl>
            <c:dLbl>
              <c:idx val="5"/>
              <c:layout>
                <c:manualLayout>
                  <c:x val="-7.0838985458466078E-2"/>
                  <c:y val="-4.77150513906003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9BB-4E53-8D84-F7447F135C56}"/>
                </c:ext>
              </c:extLst>
            </c:dLbl>
            <c:dLbl>
              <c:idx val="6"/>
              <c:layout>
                <c:manualLayout>
                  <c:x val="0.23463530079456804"/>
                  <c:y val="4.32021760904392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9BB-4E53-8D84-F7447F135C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Metadata!$A$2:$A$8</c:f>
              <c:strCache>
                <c:ptCount val="7"/>
                <c:pt idx="0">
                  <c:v>Granted in Full</c:v>
                </c:pt>
                <c:pt idx="1">
                  <c:v>Granted with Exemptions</c:v>
                </c:pt>
                <c:pt idx="2">
                  <c:v>Exempt from Disclosure</c:v>
                </c:pt>
                <c:pt idx="3">
                  <c:v>Referred</c:v>
                </c:pt>
                <c:pt idx="4">
                  <c:v>No Responsive Records</c:v>
                </c:pt>
                <c:pt idx="5">
                  <c:v>Request Abandoned</c:v>
                </c:pt>
                <c:pt idx="6">
                  <c:v>Request Withdrawn</c:v>
                </c:pt>
              </c:strCache>
            </c:strRef>
          </c:cat>
          <c:val>
            <c:numRef>
              <c:f>Metadata!$B$2:$B$8</c:f>
              <c:numCache>
                <c:formatCode>General</c:formatCode>
                <c:ptCount val="7"/>
                <c:pt idx="0">
                  <c:v>199</c:v>
                </c:pt>
                <c:pt idx="1">
                  <c:v>59</c:v>
                </c:pt>
                <c:pt idx="2">
                  <c:v>57</c:v>
                </c:pt>
                <c:pt idx="3">
                  <c:v>4</c:v>
                </c:pt>
                <c:pt idx="4">
                  <c:v>76</c:v>
                </c:pt>
                <c:pt idx="5">
                  <c:v>126</c:v>
                </c:pt>
                <c:pt idx="6">
                  <c:v>14</c:v>
                </c:pt>
              </c:numCache>
            </c:numRef>
          </c:val>
          <c:extLst>
            <c:ext xmlns:c16="http://schemas.microsoft.com/office/drawing/2014/chart" uri="{C3380CC4-5D6E-409C-BE32-E72D297353CC}">
              <c16:uniqueId val="{0000000E-19BB-4E53-8D84-F7447F135C5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lgn="jus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00" b="1" i="0" u="none" strike="noStrike" kern="1200" spc="0" normalizeH="0" baseline="0">
                <a:solidFill>
                  <a:schemeClr val="dk1">
                    <a:lumMod val="50000"/>
                    <a:lumOff val="50000"/>
                  </a:schemeClr>
                </a:solidFill>
                <a:latin typeface="+mj-lt"/>
                <a:ea typeface="+mj-ea"/>
                <a:cs typeface="+mj-cs"/>
              </a:defRPr>
            </a:pPr>
            <a:r>
              <a:rPr lang="en-US" sz="1800" b="0" dirty="0">
                <a:solidFill>
                  <a:schemeClr val="bg1">
                    <a:lumMod val="50000"/>
                  </a:schemeClr>
                </a:solidFill>
              </a:rPr>
              <a:t>TOP FIVE RESPONDING DEPARTMENTS</a:t>
            </a:r>
          </a:p>
        </c:rich>
      </c:tx>
      <c:layout>
        <c:manualLayout>
          <c:xMode val="edge"/>
          <c:yMode val="edge"/>
          <c:x val="0.20578037684436012"/>
          <c:y val="3.8513331682506172E-3"/>
        </c:manualLayout>
      </c:layout>
      <c:overlay val="0"/>
      <c:spPr>
        <a:noFill/>
        <a:ln>
          <a:noFill/>
        </a:ln>
        <a:effectLst/>
      </c:spPr>
      <c:txPr>
        <a:bodyPr rot="0" spcFirstLastPara="1" vertOverflow="ellipsis" vert="horz" wrap="square" anchor="ctr" anchorCtr="1"/>
        <a:lstStyle/>
        <a:p>
          <a:pPr algn="just">
            <a:defRPr sz="18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44443810247338E-2"/>
          <c:y val="0.22816302150784262"/>
          <c:w val="0.93888888888888888"/>
          <c:h val="0.6714577865266842"/>
        </c:manualLayout>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FC7C-4C62-8668-DDFA0781FA86}"/>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FC7C-4C62-8668-DDFA0781FA86}"/>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FC7C-4C62-8668-DDFA0781FA86}"/>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FC7C-4C62-8668-DDFA0781FA86}"/>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FC7C-4C62-8668-DDFA0781FA86}"/>
              </c:ext>
            </c:extLst>
          </c:dPt>
          <c:dLbls>
            <c:dLbl>
              <c:idx val="0"/>
              <c:tx>
                <c:rich>
                  <a:bodyPr/>
                  <a:lstStyle/>
                  <a:p>
                    <a:fld id="{60656A0E-BB24-4B9E-8B6F-4F02B1E28833}" type="CATEGORYNAME">
                      <a:rPr lang="en-US"/>
                      <a:pPr/>
                      <a:t>[CATEGORY NAME]</a:t>
                    </a:fld>
                    <a:r>
                      <a:rPr lang="en-US"/>
                      <a:t>
31%</a:t>
                    </a:r>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FC7C-4C62-8668-DDFA0781FA86}"/>
                </c:ext>
              </c:extLst>
            </c:dLbl>
            <c:dLbl>
              <c:idx val="1"/>
              <c:tx>
                <c:rich>
                  <a:bodyPr/>
                  <a:lstStyle/>
                  <a:p>
                    <a:fld id="{37422190-951F-4D25-BABE-F63D88A7EFE9}" type="CATEGORYNAME">
                      <a:rPr lang="en-US"/>
                      <a:pPr/>
                      <a:t>[CATEGORY NAME]</a:t>
                    </a:fld>
                    <a:endParaRPr lang="en-US"/>
                  </a:p>
                  <a:p>
                    <a:r>
                      <a:rPr lang="en-US"/>
                      <a:t>17%</a:t>
                    </a:r>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C7C-4C62-8668-DDFA0781FA86}"/>
                </c:ext>
              </c:extLst>
            </c:dLbl>
            <c:dLbl>
              <c:idx val="2"/>
              <c:layout>
                <c:manualLayout>
                  <c:x val="-1.6309964089540132E-2"/>
                  <c:y val="7.9458589574113461E-2"/>
                </c:manualLayout>
              </c:layout>
              <c:tx>
                <c:rich>
                  <a:bodyPr/>
                  <a:lstStyle/>
                  <a:p>
                    <a:r>
                      <a:rPr lang="en-US"/>
                      <a:t>Purchasing and Contracting Services</a:t>
                    </a:r>
                  </a:p>
                  <a:p>
                    <a:r>
                      <a:rPr lang="en-US"/>
                      <a:t>10%</a:t>
                    </a:r>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FC7C-4C62-8668-DDFA0781FA86}"/>
                </c:ext>
              </c:extLst>
            </c:dLbl>
            <c:dLbl>
              <c:idx val="3"/>
              <c:layout>
                <c:manualLayout>
                  <c:x val="-0.11416974862678093"/>
                  <c:y val="3.7519612524728803E-2"/>
                </c:manualLayout>
              </c:layout>
              <c:tx>
                <c:rich>
                  <a:bodyPr/>
                  <a:lstStyle/>
                  <a:p>
                    <a:r>
                      <a:rPr lang="en-US"/>
                      <a:t>Capital Construction</a:t>
                    </a:r>
                  </a:p>
                  <a:p>
                    <a:r>
                      <a:rPr lang="en-US"/>
                      <a:t>8%</a:t>
                    </a:r>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FC7C-4C62-8668-DDFA0781FA86}"/>
                </c:ext>
              </c:extLst>
            </c:dLbl>
            <c:dLbl>
              <c:idx val="4"/>
              <c:layout>
                <c:manualLayout>
                  <c:x val="-0.10873309393026756"/>
                  <c:y val="6.821747731768895E-3"/>
                </c:manualLayout>
              </c:layout>
              <c:tx>
                <c:rich>
                  <a:bodyPr/>
                  <a:lstStyle/>
                  <a:p>
                    <a:r>
                      <a:rPr lang="en-US"/>
                      <a:t>Business Affairs Office</a:t>
                    </a:r>
                  </a:p>
                  <a:p>
                    <a:r>
                      <a:rPr lang="en-US"/>
                      <a:t>4%</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420081338450267"/>
                      <c:h val="0.1696939556366637"/>
                    </c:manualLayout>
                  </c15:layout>
                  <c15:showDataLabelsRange val="0"/>
                </c:ext>
                <c:ext xmlns:c16="http://schemas.microsoft.com/office/drawing/2014/chart" uri="{C3380CC4-5D6E-409C-BE32-E72D297353CC}">
                  <c16:uniqueId val="{00000009-FC7C-4C62-8668-DDFA0781FA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Metadata!$E$9:$E$13</c:f>
              <c:strCache>
                <c:ptCount val="5"/>
                <c:pt idx="0">
                  <c:v>Athletics</c:v>
                </c:pt>
                <c:pt idx="1">
                  <c:v>Inhouse</c:v>
                </c:pt>
                <c:pt idx="2">
                  <c:v>PCS</c:v>
                </c:pt>
                <c:pt idx="3">
                  <c:v>CapCon</c:v>
                </c:pt>
                <c:pt idx="4">
                  <c:v>BAO</c:v>
                </c:pt>
              </c:strCache>
            </c:strRef>
          </c:cat>
          <c:val>
            <c:numRef>
              <c:f>Metadata!$F$9:$F$13</c:f>
              <c:numCache>
                <c:formatCode>General</c:formatCode>
                <c:ptCount val="5"/>
                <c:pt idx="0">
                  <c:v>143</c:v>
                </c:pt>
                <c:pt idx="1">
                  <c:v>79</c:v>
                </c:pt>
                <c:pt idx="2">
                  <c:v>48</c:v>
                </c:pt>
                <c:pt idx="3">
                  <c:v>37</c:v>
                </c:pt>
                <c:pt idx="4">
                  <c:v>20</c:v>
                </c:pt>
              </c:numCache>
            </c:numRef>
          </c:val>
          <c:extLst>
            <c:ext xmlns:c16="http://schemas.microsoft.com/office/drawing/2014/chart" uri="{C3380CC4-5D6E-409C-BE32-E72D297353CC}">
              <c16:uniqueId val="{0000000A-FC7C-4C62-8668-DDFA0781FA8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lgn="jus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002C312B-DA27-3F43-B729-A9CFC1A5BE1E}" type="datetimeFigureOut">
              <a:rPr lang="en-US" smtClean="0"/>
              <a:t>11/21/2025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0E05FB2-DB82-A241-82CE-AA1D98047189}" type="slidenum">
              <a:rPr lang="en-US" smtClean="0"/>
              <a:t>‹#›</a:t>
            </a:fld>
            <a:endParaRPr lang="en-US"/>
          </a:p>
        </p:txBody>
      </p:sp>
    </p:spTree>
    <p:extLst>
      <p:ext uri="{BB962C8B-B14F-4D97-AF65-F5344CB8AC3E}">
        <p14:creationId xmlns:p14="http://schemas.microsoft.com/office/powerpoint/2010/main" val="318527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E05FB2-DB82-A241-82CE-AA1D98047189}" type="slidenum">
              <a:rPr lang="en-US" smtClean="0"/>
              <a:t>1</a:t>
            </a:fld>
            <a:endParaRPr lang="en-US"/>
          </a:p>
        </p:txBody>
      </p:sp>
    </p:spTree>
    <p:extLst>
      <p:ext uri="{BB962C8B-B14F-4D97-AF65-F5344CB8AC3E}">
        <p14:creationId xmlns:p14="http://schemas.microsoft.com/office/powerpoint/2010/main" val="424295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E05FB2-DB82-A241-82CE-AA1D98047189}" type="slidenum">
              <a:rPr lang="en-US" smtClean="0"/>
              <a:t>2</a:t>
            </a:fld>
            <a:endParaRPr lang="en-US"/>
          </a:p>
        </p:txBody>
      </p:sp>
    </p:spTree>
    <p:extLst>
      <p:ext uri="{BB962C8B-B14F-4D97-AF65-F5344CB8AC3E}">
        <p14:creationId xmlns:p14="http://schemas.microsoft.com/office/powerpoint/2010/main" val="382760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3BE4-B79F-ECCC-7026-57B84B399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8B625-E4E8-80FD-9E56-4E3A2B2C6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A93DF-2753-A522-1620-B0757D3309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85F815-407D-44E4-AE14-429DD0C90F2F}"/>
              </a:ext>
            </a:extLst>
          </p:cNvPr>
          <p:cNvSpPr>
            <a:spLocks noGrp="1"/>
          </p:cNvSpPr>
          <p:nvPr>
            <p:ph type="sldNum" sz="quarter" idx="5"/>
          </p:nvPr>
        </p:nvSpPr>
        <p:spPr/>
        <p:txBody>
          <a:bodyPr/>
          <a:lstStyle/>
          <a:p>
            <a:fld id="{A0E05FB2-DB82-A241-82CE-AA1D98047189}" type="slidenum">
              <a:rPr lang="en-US" smtClean="0"/>
              <a:t>3</a:t>
            </a:fld>
            <a:endParaRPr lang="en-US"/>
          </a:p>
        </p:txBody>
      </p:sp>
    </p:spTree>
    <p:extLst>
      <p:ext uri="{BB962C8B-B14F-4D97-AF65-F5344CB8AC3E}">
        <p14:creationId xmlns:p14="http://schemas.microsoft.com/office/powerpoint/2010/main" val="321149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71350-1967-4A1C-2DD3-70E841C42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92060-ABBA-4025-6518-C26F19BD2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863F8-36F2-63D3-98B9-95FAA6935E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50802D-A0A0-0A35-C04A-9658638ECC64}"/>
              </a:ext>
            </a:extLst>
          </p:cNvPr>
          <p:cNvSpPr>
            <a:spLocks noGrp="1"/>
          </p:cNvSpPr>
          <p:nvPr>
            <p:ph type="sldNum" sz="quarter" idx="5"/>
          </p:nvPr>
        </p:nvSpPr>
        <p:spPr/>
        <p:txBody>
          <a:bodyPr/>
          <a:lstStyle/>
          <a:p>
            <a:fld id="{A0E05FB2-DB82-A241-82CE-AA1D98047189}" type="slidenum">
              <a:rPr lang="en-US" smtClean="0"/>
              <a:t>4</a:t>
            </a:fld>
            <a:endParaRPr lang="en-US"/>
          </a:p>
        </p:txBody>
      </p:sp>
    </p:spTree>
    <p:extLst>
      <p:ext uri="{BB962C8B-B14F-4D97-AF65-F5344CB8AC3E}">
        <p14:creationId xmlns:p14="http://schemas.microsoft.com/office/powerpoint/2010/main" val="127937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BE981-FDD1-EBF0-9E2F-934397B85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35976-9A49-6AE7-CDD7-94A288917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20D5E-C451-1FDE-0739-2867836EF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1F108E-8A50-17DC-65FF-F43AC191CBB5}"/>
              </a:ext>
            </a:extLst>
          </p:cNvPr>
          <p:cNvSpPr>
            <a:spLocks noGrp="1"/>
          </p:cNvSpPr>
          <p:nvPr>
            <p:ph type="sldNum" sz="quarter" idx="5"/>
          </p:nvPr>
        </p:nvSpPr>
        <p:spPr/>
        <p:txBody>
          <a:bodyPr/>
          <a:lstStyle/>
          <a:p>
            <a:fld id="{A0E05FB2-DB82-A241-82CE-AA1D98047189}" type="slidenum">
              <a:rPr lang="en-US" smtClean="0"/>
              <a:t>5</a:t>
            </a:fld>
            <a:endParaRPr lang="en-US"/>
          </a:p>
        </p:txBody>
      </p:sp>
    </p:spTree>
    <p:extLst>
      <p:ext uri="{BB962C8B-B14F-4D97-AF65-F5344CB8AC3E}">
        <p14:creationId xmlns:p14="http://schemas.microsoft.com/office/powerpoint/2010/main" val="133282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AD25A-270C-9364-AD26-59C475E1F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4F285-EECD-D758-26A8-60A6EBC53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5FAA7-0AFB-7069-D141-22CD44E722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D8CE3A-B9B2-1FA9-46DC-F2F8DA6E2DA7}"/>
              </a:ext>
            </a:extLst>
          </p:cNvPr>
          <p:cNvSpPr>
            <a:spLocks noGrp="1"/>
          </p:cNvSpPr>
          <p:nvPr>
            <p:ph type="sldNum" sz="quarter" idx="5"/>
          </p:nvPr>
        </p:nvSpPr>
        <p:spPr/>
        <p:txBody>
          <a:bodyPr/>
          <a:lstStyle/>
          <a:p>
            <a:fld id="{A0E05FB2-DB82-A241-82CE-AA1D98047189}" type="slidenum">
              <a:rPr lang="en-US" smtClean="0"/>
              <a:t>6</a:t>
            </a:fld>
            <a:endParaRPr lang="en-US"/>
          </a:p>
        </p:txBody>
      </p:sp>
    </p:spTree>
    <p:extLst>
      <p:ext uri="{BB962C8B-B14F-4D97-AF65-F5344CB8AC3E}">
        <p14:creationId xmlns:p14="http://schemas.microsoft.com/office/powerpoint/2010/main" val="166411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7DB96-46C8-7BF4-BE7E-FA8091B8A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88388-8F4C-EF9E-A4BD-76E9C4DD4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8B5FE-5876-AA98-8A59-0A5709C7DD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6B0EF5-437E-9FF5-5DB5-3DAAD4C938C1}"/>
              </a:ext>
            </a:extLst>
          </p:cNvPr>
          <p:cNvSpPr>
            <a:spLocks noGrp="1"/>
          </p:cNvSpPr>
          <p:nvPr>
            <p:ph type="sldNum" sz="quarter" idx="5"/>
          </p:nvPr>
        </p:nvSpPr>
        <p:spPr/>
        <p:txBody>
          <a:bodyPr/>
          <a:lstStyle/>
          <a:p>
            <a:fld id="{A0E05FB2-DB82-A241-82CE-AA1D98047189}" type="slidenum">
              <a:rPr lang="en-US" smtClean="0"/>
              <a:t>7</a:t>
            </a:fld>
            <a:endParaRPr lang="en-US"/>
          </a:p>
        </p:txBody>
      </p:sp>
    </p:spTree>
    <p:extLst>
      <p:ext uri="{BB962C8B-B14F-4D97-AF65-F5344CB8AC3E}">
        <p14:creationId xmlns:p14="http://schemas.microsoft.com/office/powerpoint/2010/main" val="176450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5"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www.uorego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uoregon.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uoregon.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uoregon.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uoregon.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uoregon.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40DF1D-4FFB-A2F2-4C5D-C35DA67D6FA0}"/>
              </a:ext>
            </a:extLst>
          </p:cNvPr>
          <p:cNvSpPr/>
          <p:nvPr/>
        </p:nvSpPr>
        <p:spPr>
          <a:xfrm>
            <a:off x="4029075" y="6426353"/>
            <a:ext cx="1002989" cy="995178"/>
          </a:xfrm>
          <a:prstGeom prst="rect">
            <a:avLst/>
          </a:prstGeom>
          <a:solidFill>
            <a:srgbClr val="00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D374D1-4BB9-73C2-E1E4-D23CC51977D4}"/>
              </a:ext>
            </a:extLst>
          </p:cNvPr>
          <p:cNvSpPr/>
          <p:nvPr/>
        </p:nvSpPr>
        <p:spPr>
          <a:xfrm>
            <a:off x="4029075" y="7515200"/>
            <a:ext cx="1002989" cy="995178"/>
          </a:xfrm>
          <a:prstGeom prst="rect">
            <a:avLst/>
          </a:prstGeom>
          <a:solidFill>
            <a:srgbClr val="00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704CBF-3029-55F3-0963-97744FD7E68C}"/>
              </a:ext>
            </a:extLst>
          </p:cNvPr>
          <p:cNvSpPr/>
          <p:nvPr/>
        </p:nvSpPr>
        <p:spPr>
          <a:xfrm>
            <a:off x="4029075" y="8604045"/>
            <a:ext cx="1002989" cy="995178"/>
          </a:xfrm>
          <a:prstGeom prst="rect">
            <a:avLst/>
          </a:prstGeom>
          <a:solidFill>
            <a:srgbClr val="00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g object 16">
            <a:extLst>
              <a:ext uri="{FF2B5EF4-FFF2-40B4-BE49-F238E27FC236}">
                <a16:creationId xmlns:a16="http://schemas.microsoft.com/office/drawing/2014/main" id="{32796FEB-E132-9019-FC44-8D3D44AE21DE}"/>
              </a:ext>
            </a:extLst>
          </p:cNvPr>
          <p:cNvSpPr/>
          <p:nvPr/>
        </p:nvSpPr>
        <p:spPr>
          <a:xfrm>
            <a:off x="0" y="0"/>
            <a:ext cx="7772400" cy="1315085"/>
          </a:xfrm>
          <a:custGeom>
            <a:avLst/>
            <a:gdLst/>
            <a:ahLst/>
            <a:cxnLst/>
            <a:rect l="l" t="t" r="r" b="b"/>
            <a:pathLst>
              <a:path w="7772400" h="1315085">
                <a:moveTo>
                  <a:pt x="7772400" y="0"/>
                </a:moveTo>
                <a:lnTo>
                  <a:pt x="0" y="0"/>
                </a:lnTo>
                <a:lnTo>
                  <a:pt x="0" y="1314462"/>
                </a:lnTo>
                <a:lnTo>
                  <a:pt x="7772400" y="1314462"/>
                </a:lnTo>
                <a:lnTo>
                  <a:pt x="7772400" y="0"/>
                </a:lnTo>
                <a:close/>
              </a:path>
            </a:pathLst>
          </a:custGeom>
          <a:solidFill>
            <a:srgbClr val="007A40"/>
          </a:solidFill>
        </p:spPr>
        <p:txBody>
          <a:bodyPr wrap="square" lIns="0" tIns="0" rIns="0" bIns="0" rtlCol="0"/>
          <a:lstStyle/>
          <a:p>
            <a:endParaRPr>
              <a:latin typeface="Source Sans Pro" panose="020B0503030403020204" pitchFamily="34" charset="0"/>
            </a:endParaRPr>
          </a:p>
        </p:txBody>
      </p:sp>
      <p:sp>
        <p:nvSpPr>
          <p:cNvPr id="16" name="bg object 17">
            <a:extLst>
              <a:ext uri="{FF2B5EF4-FFF2-40B4-BE49-F238E27FC236}">
                <a16:creationId xmlns:a16="http://schemas.microsoft.com/office/drawing/2014/main" id="{E54A7F3C-1C65-AA50-01A5-D852970A2403}"/>
              </a:ext>
            </a:extLst>
          </p:cNvPr>
          <p:cNvSpPr/>
          <p:nvPr/>
        </p:nvSpPr>
        <p:spPr>
          <a:xfrm>
            <a:off x="0" y="0"/>
            <a:ext cx="7772400" cy="2895600"/>
          </a:xfrm>
          <a:custGeom>
            <a:avLst/>
            <a:gdLst/>
            <a:ahLst/>
            <a:cxnLst/>
            <a:rect l="l" t="t" r="r" b="b"/>
            <a:pathLst>
              <a:path w="7772400" h="3238500">
                <a:moveTo>
                  <a:pt x="1796054" y="3238471"/>
                </a:moveTo>
                <a:lnTo>
                  <a:pt x="5034525" y="0"/>
                </a:lnTo>
              </a:path>
              <a:path w="7772400" h="3238500">
                <a:moveTo>
                  <a:pt x="0" y="844033"/>
                </a:moveTo>
                <a:lnTo>
                  <a:pt x="844033" y="0"/>
                </a:lnTo>
              </a:path>
              <a:path w="7772400" h="3238500">
                <a:moveTo>
                  <a:pt x="0" y="653546"/>
                </a:moveTo>
                <a:lnTo>
                  <a:pt x="653547" y="0"/>
                </a:lnTo>
              </a:path>
              <a:path w="7772400" h="3238500">
                <a:moveTo>
                  <a:pt x="0" y="1034508"/>
                </a:moveTo>
                <a:lnTo>
                  <a:pt x="1034508" y="0"/>
                </a:lnTo>
              </a:path>
              <a:path w="7772400" h="3238500">
                <a:moveTo>
                  <a:pt x="0" y="1224982"/>
                </a:moveTo>
                <a:lnTo>
                  <a:pt x="1224982" y="0"/>
                </a:lnTo>
              </a:path>
              <a:path w="7772400" h="3238500">
                <a:moveTo>
                  <a:pt x="81757" y="3238471"/>
                </a:moveTo>
                <a:lnTo>
                  <a:pt x="3320228" y="0"/>
                </a:lnTo>
              </a:path>
              <a:path w="7772400" h="3238500">
                <a:moveTo>
                  <a:pt x="0" y="272596"/>
                </a:moveTo>
                <a:lnTo>
                  <a:pt x="272596" y="0"/>
                </a:lnTo>
              </a:path>
              <a:path w="7772400" h="3238500">
                <a:moveTo>
                  <a:pt x="0" y="1415457"/>
                </a:moveTo>
                <a:lnTo>
                  <a:pt x="1415457" y="0"/>
                </a:lnTo>
              </a:path>
              <a:path w="7772400" h="3238500">
                <a:moveTo>
                  <a:pt x="0" y="82122"/>
                </a:moveTo>
                <a:lnTo>
                  <a:pt x="82122" y="0"/>
                </a:lnTo>
              </a:path>
              <a:path w="7772400" h="3238500">
                <a:moveTo>
                  <a:pt x="0" y="2939279"/>
                </a:moveTo>
                <a:lnTo>
                  <a:pt x="2939279" y="0"/>
                </a:lnTo>
              </a:path>
              <a:path w="7772400" h="3238500">
                <a:moveTo>
                  <a:pt x="0" y="1605932"/>
                </a:moveTo>
                <a:lnTo>
                  <a:pt x="1605935" y="0"/>
                </a:lnTo>
              </a:path>
              <a:path w="7772400" h="3238500">
                <a:moveTo>
                  <a:pt x="0" y="2748804"/>
                </a:moveTo>
                <a:lnTo>
                  <a:pt x="2748804" y="0"/>
                </a:lnTo>
              </a:path>
              <a:path w="7772400" h="3238500">
                <a:moveTo>
                  <a:pt x="0" y="3129754"/>
                </a:moveTo>
                <a:lnTo>
                  <a:pt x="3129754" y="0"/>
                </a:lnTo>
              </a:path>
              <a:path w="7772400" h="3238500">
                <a:moveTo>
                  <a:pt x="0" y="2558317"/>
                </a:moveTo>
                <a:lnTo>
                  <a:pt x="2558322" y="0"/>
                </a:lnTo>
              </a:path>
              <a:path w="7772400" h="3238500">
                <a:moveTo>
                  <a:pt x="0" y="2367842"/>
                </a:moveTo>
                <a:lnTo>
                  <a:pt x="2367842" y="0"/>
                </a:lnTo>
              </a:path>
              <a:path w="7772400" h="3238500">
                <a:moveTo>
                  <a:pt x="0" y="1796419"/>
                </a:moveTo>
                <a:lnTo>
                  <a:pt x="1796419" y="0"/>
                </a:lnTo>
              </a:path>
              <a:path w="7772400" h="3238500">
                <a:moveTo>
                  <a:pt x="0" y="1986893"/>
                </a:moveTo>
                <a:lnTo>
                  <a:pt x="1986893" y="0"/>
                </a:lnTo>
              </a:path>
              <a:path w="7772400" h="3238500">
                <a:moveTo>
                  <a:pt x="0" y="2177368"/>
                </a:moveTo>
                <a:lnTo>
                  <a:pt x="2177368" y="0"/>
                </a:lnTo>
              </a:path>
              <a:path w="7772400" h="3238500">
                <a:moveTo>
                  <a:pt x="0" y="463071"/>
                </a:moveTo>
                <a:lnTo>
                  <a:pt x="463071" y="0"/>
                </a:lnTo>
              </a:path>
              <a:path w="7772400" h="3238500">
                <a:moveTo>
                  <a:pt x="1605579" y="3238471"/>
                </a:moveTo>
                <a:lnTo>
                  <a:pt x="4844050" y="0"/>
                </a:lnTo>
              </a:path>
              <a:path w="7772400" h="3238500">
                <a:moveTo>
                  <a:pt x="5605597" y="3238471"/>
                </a:moveTo>
                <a:lnTo>
                  <a:pt x="7772400" y="1071668"/>
                </a:lnTo>
              </a:path>
              <a:path w="7772400" h="3238500">
                <a:moveTo>
                  <a:pt x="5415122" y="3238471"/>
                </a:moveTo>
                <a:lnTo>
                  <a:pt x="7772400" y="881193"/>
                </a:lnTo>
              </a:path>
              <a:path w="7772400" h="3238500">
                <a:moveTo>
                  <a:pt x="5796071" y="3238471"/>
                </a:moveTo>
                <a:lnTo>
                  <a:pt x="7772400" y="1262142"/>
                </a:lnTo>
              </a:path>
              <a:path w="7772400" h="3238500">
                <a:moveTo>
                  <a:pt x="5986546" y="3238471"/>
                </a:moveTo>
                <a:lnTo>
                  <a:pt x="7772400" y="1452617"/>
                </a:lnTo>
              </a:path>
              <a:path w="7772400" h="3238500">
                <a:moveTo>
                  <a:pt x="6177033" y="3238471"/>
                </a:moveTo>
                <a:lnTo>
                  <a:pt x="7772400" y="1643092"/>
                </a:lnTo>
              </a:path>
              <a:path w="7772400" h="3238500">
                <a:moveTo>
                  <a:pt x="5224647" y="3238471"/>
                </a:moveTo>
                <a:lnTo>
                  <a:pt x="7772400" y="690706"/>
                </a:lnTo>
              </a:path>
              <a:path w="7772400" h="3238500">
                <a:moveTo>
                  <a:pt x="4272262" y="3238471"/>
                </a:moveTo>
                <a:lnTo>
                  <a:pt x="7510721" y="0"/>
                </a:lnTo>
              </a:path>
              <a:path w="7772400" h="3238500">
                <a:moveTo>
                  <a:pt x="5034160" y="3238471"/>
                </a:moveTo>
                <a:lnTo>
                  <a:pt x="7772400" y="500231"/>
                </a:lnTo>
              </a:path>
              <a:path w="7772400" h="3238500">
                <a:moveTo>
                  <a:pt x="4653211" y="3238471"/>
                </a:moveTo>
                <a:lnTo>
                  <a:pt x="7772400" y="119282"/>
                </a:lnTo>
              </a:path>
              <a:path w="7772400" h="3238500">
                <a:moveTo>
                  <a:pt x="4843686" y="3238471"/>
                </a:moveTo>
                <a:lnTo>
                  <a:pt x="7772400" y="309757"/>
                </a:lnTo>
              </a:path>
              <a:path w="7772400" h="3238500">
                <a:moveTo>
                  <a:pt x="4462736" y="3238471"/>
                </a:moveTo>
                <a:lnTo>
                  <a:pt x="7701207" y="0"/>
                </a:lnTo>
              </a:path>
              <a:path w="7772400" h="3238500">
                <a:moveTo>
                  <a:pt x="7319893" y="3238471"/>
                </a:moveTo>
                <a:lnTo>
                  <a:pt x="7772400" y="2785965"/>
                </a:lnTo>
              </a:path>
              <a:path w="7772400" h="3238500">
                <a:moveTo>
                  <a:pt x="7700843" y="3238471"/>
                </a:moveTo>
                <a:lnTo>
                  <a:pt x="7772400" y="3166914"/>
                </a:lnTo>
              </a:path>
              <a:path w="7772400" h="3238500">
                <a:moveTo>
                  <a:pt x="7510368" y="3238471"/>
                </a:moveTo>
                <a:lnTo>
                  <a:pt x="7772400" y="2976439"/>
                </a:lnTo>
              </a:path>
              <a:path w="7772400" h="3238500">
                <a:moveTo>
                  <a:pt x="6367508" y="3238471"/>
                </a:moveTo>
                <a:lnTo>
                  <a:pt x="7772400" y="1833579"/>
                </a:lnTo>
              </a:path>
              <a:path w="7772400" h="3238500">
                <a:moveTo>
                  <a:pt x="6748457" y="3238471"/>
                </a:moveTo>
                <a:lnTo>
                  <a:pt x="7772400" y="2214528"/>
                </a:lnTo>
              </a:path>
              <a:path w="7772400" h="3238500">
                <a:moveTo>
                  <a:pt x="6557982" y="3238471"/>
                </a:moveTo>
                <a:lnTo>
                  <a:pt x="7772400" y="2024053"/>
                </a:lnTo>
              </a:path>
              <a:path w="7772400" h="3238500">
                <a:moveTo>
                  <a:pt x="7129419" y="3238471"/>
                </a:moveTo>
                <a:lnTo>
                  <a:pt x="7772400" y="2595479"/>
                </a:lnTo>
              </a:path>
              <a:path w="7772400" h="3238500">
                <a:moveTo>
                  <a:pt x="6938932" y="3238471"/>
                </a:moveTo>
                <a:lnTo>
                  <a:pt x="7772400" y="2405003"/>
                </a:lnTo>
              </a:path>
              <a:path w="7772400" h="3238500">
                <a:moveTo>
                  <a:pt x="3891300" y="3238471"/>
                </a:moveTo>
                <a:lnTo>
                  <a:pt x="7129771" y="0"/>
                </a:lnTo>
              </a:path>
              <a:path w="7772400" h="3238500">
                <a:moveTo>
                  <a:pt x="2177003" y="3238471"/>
                </a:moveTo>
                <a:lnTo>
                  <a:pt x="5415474" y="0"/>
                </a:lnTo>
              </a:path>
              <a:path w="7772400" h="3238500">
                <a:moveTo>
                  <a:pt x="1986528" y="3238471"/>
                </a:moveTo>
                <a:lnTo>
                  <a:pt x="5225000" y="0"/>
                </a:lnTo>
              </a:path>
              <a:path w="7772400" h="3238500">
                <a:moveTo>
                  <a:pt x="1224617" y="3238471"/>
                </a:moveTo>
                <a:lnTo>
                  <a:pt x="4463088" y="0"/>
                </a:lnTo>
              </a:path>
              <a:path w="7772400" h="3238500">
                <a:moveTo>
                  <a:pt x="1415105" y="3238471"/>
                </a:moveTo>
                <a:lnTo>
                  <a:pt x="4653576" y="0"/>
                </a:lnTo>
              </a:path>
              <a:path w="7772400" h="3238500">
                <a:moveTo>
                  <a:pt x="1034143" y="3238471"/>
                </a:moveTo>
                <a:lnTo>
                  <a:pt x="4272614" y="0"/>
                </a:lnTo>
              </a:path>
              <a:path w="7772400" h="3238500">
                <a:moveTo>
                  <a:pt x="653194" y="3238471"/>
                </a:moveTo>
                <a:lnTo>
                  <a:pt x="3891665" y="0"/>
                </a:lnTo>
              </a:path>
              <a:path w="7772400" h="3238500">
                <a:moveTo>
                  <a:pt x="462719" y="3238471"/>
                </a:moveTo>
                <a:lnTo>
                  <a:pt x="3701190" y="0"/>
                </a:lnTo>
              </a:path>
              <a:path w="7772400" h="3238500">
                <a:moveTo>
                  <a:pt x="843668" y="3238471"/>
                </a:moveTo>
                <a:lnTo>
                  <a:pt x="4082139" y="0"/>
                </a:lnTo>
              </a:path>
              <a:path w="7772400" h="3238500">
                <a:moveTo>
                  <a:pt x="2938914" y="3238471"/>
                </a:moveTo>
                <a:lnTo>
                  <a:pt x="6177385" y="0"/>
                </a:lnTo>
              </a:path>
              <a:path w="7772400" h="3238500">
                <a:moveTo>
                  <a:pt x="2367490" y="3238471"/>
                </a:moveTo>
                <a:lnTo>
                  <a:pt x="5605961" y="0"/>
                </a:lnTo>
              </a:path>
              <a:path w="7772400" h="3238500">
                <a:moveTo>
                  <a:pt x="3510351" y="3238471"/>
                </a:moveTo>
                <a:lnTo>
                  <a:pt x="6748822" y="0"/>
                </a:lnTo>
              </a:path>
              <a:path w="7772400" h="3238500">
                <a:moveTo>
                  <a:pt x="272244" y="3238471"/>
                </a:moveTo>
                <a:lnTo>
                  <a:pt x="3510710" y="0"/>
                </a:lnTo>
              </a:path>
              <a:path w="7772400" h="3238500">
                <a:moveTo>
                  <a:pt x="3319876" y="3238471"/>
                </a:moveTo>
                <a:lnTo>
                  <a:pt x="6558347" y="0"/>
                </a:lnTo>
              </a:path>
              <a:path w="7772400" h="3238500">
                <a:moveTo>
                  <a:pt x="3700825" y="3238471"/>
                </a:moveTo>
                <a:lnTo>
                  <a:pt x="6939296" y="0"/>
                </a:lnTo>
              </a:path>
              <a:path w="7772400" h="3238500">
                <a:moveTo>
                  <a:pt x="3129401" y="3238471"/>
                </a:moveTo>
                <a:lnTo>
                  <a:pt x="6367864" y="0"/>
                </a:lnTo>
              </a:path>
              <a:path w="7772400" h="3238500">
                <a:moveTo>
                  <a:pt x="2748440" y="3238471"/>
                </a:moveTo>
                <a:lnTo>
                  <a:pt x="5986911" y="0"/>
                </a:lnTo>
              </a:path>
              <a:path w="7772400" h="3238500">
                <a:moveTo>
                  <a:pt x="2557965" y="3238471"/>
                </a:moveTo>
                <a:lnTo>
                  <a:pt x="5796436" y="0"/>
                </a:lnTo>
              </a:path>
              <a:path w="7772400" h="3238500">
                <a:moveTo>
                  <a:pt x="4081774" y="3238471"/>
                </a:moveTo>
                <a:lnTo>
                  <a:pt x="7320246" y="0"/>
                </a:lnTo>
              </a:path>
            </a:pathLst>
          </a:custGeom>
          <a:ln w="15900">
            <a:noFill/>
          </a:ln>
        </p:spPr>
        <p:txBody>
          <a:bodyPr wrap="square" lIns="0" tIns="0" rIns="0" bIns="0" rtlCol="0"/>
          <a:lstStyle/>
          <a:p>
            <a:endParaRPr>
              <a:latin typeface="Source Sans Pro" panose="020B0503030403020204" pitchFamily="34" charset="0"/>
            </a:endParaRPr>
          </a:p>
        </p:txBody>
      </p:sp>
      <p:sp>
        <p:nvSpPr>
          <p:cNvPr id="2" name="object 2"/>
          <p:cNvSpPr txBox="1"/>
          <p:nvPr/>
        </p:nvSpPr>
        <p:spPr>
          <a:xfrm>
            <a:off x="422711" y="6039574"/>
            <a:ext cx="3384561" cy="3039230"/>
          </a:xfrm>
          <a:prstGeom prst="rect">
            <a:avLst/>
          </a:prstGeom>
        </p:spPr>
        <p:txBody>
          <a:bodyPr vert="horz" wrap="square" lIns="0" tIns="142240" rIns="0" bIns="0" rtlCol="0" anchor="t">
            <a:spAutoFit/>
          </a:bodyPr>
          <a:lstStyle/>
          <a:p>
            <a:pPr marL="12700" algn="l">
              <a:lnSpc>
                <a:spcPct val="100000"/>
              </a:lnSpc>
              <a:spcBef>
                <a:spcPts val="1120"/>
              </a:spcBef>
            </a:pPr>
            <a:r>
              <a:rPr lang="en-US" dirty="0">
                <a:solidFill>
                  <a:srgbClr val="007A40"/>
                </a:solidFill>
                <a:latin typeface="Source Sans Pro"/>
                <a:ea typeface="Source Sans Pro"/>
                <a:cs typeface="UnitedSansSemiCond-Medium"/>
              </a:rPr>
              <a:t> PUBLIC RECORDS PRODUCTION</a:t>
            </a:r>
          </a:p>
          <a:p>
            <a:pPr marL="0" marR="0" algn="just">
              <a:spcBef>
                <a:spcPts val="0"/>
              </a:spcBef>
              <a:spcAft>
                <a:spcPts val="0"/>
              </a:spcAft>
            </a:pPr>
            <a:endParaRPr lang="en-US" sz="1000" dirty="0">
              <a:effectLst/>
              <a:latin typeface="Source Sans Pro" panose="020B0503030403020204" pitchFamily="34" charset="0"/>
              <a:ea typeface="Calibri" panose="020F0502020204030204" pitchFamily="34" charset="0"/>
              <a:cs typeface="Times"/>
            </a:endParaRPr>
          </a:p>
          <a:p>
            <a:pPr marL="0" marR="0" algn="just">
              <a:lnSpc>
                <a:spcPct val="107000"/>
              </a:lnSpc>
              <a:spcAft>
                <a:spcPts val="800"/>
              </a:spcAft>
              <a:buNone/>
            </a:pPr>
            <a:r>
              <a:rPr lang="en-US" sz="1200" dirty="0">
                <a:effectLst/>
                <a:latin typeface="Source Sans Pro" panose="020B0503030403020204" pitchFamily="34" charset="0"/>
                <a:ea typeface="Calibri" panose="020F0502020204030204" pitchFamily="34" charset="0"/>
              </a:rPr>
              <a:t>In Fiscal Year 2024, the Office of Public Records processed 542 public records requests, a 17 percent increase from the 464 requests processed in Fiscal Year (FY) 2024, and a 106% increase from the requests received when the office was first founded in FY11. Despite this dramatic increase in requests, the office staffing has remained at two FTE. </a:t>
            </a:r>
          </a:p>
          <a:p>
            <a:pPr marL="0" marR="0" algn="just">
              <a:lnSpc>
                <a:spcPct val="107000"/>
              </a:lnSpc>
              <a:spcAft>
                <a:spcPts val="800"/>
              </a:spcAft>
            </a:pPr>
            <a:r>
              <a:rPr lang="en-US" sz="1200" dirty="0">
                <a:effectLst/>
                <a:latin typeface="Source Sans Pro" panose="020B0503030403020204" pitchFamily="34" charset="0"/>
                <a:ea typeface="Calibri" panose="020F0502020204030204" pitchFamily="34" charset="0"/>
              </a:rPr>
              <a:t>Ninety-three percent of the requests received were closed by the end of the fiscal year. Of the closed requests, the average completion time was just over six business days on average, which is consistent with years past. </a:t>
            </a:r>
          </a:p>
        </p:txBody>
      </p:sp>
      <p:sp>
        <p:nvSpPr>
          <p:cNvPr id="4" name="object 4"/>
          <p:cNvSpPr txBox="1"/>
          <p:nvPr/>
        </p:nvSpPr>
        <p:spPr>
          <a:xfrm>
            <a:off x="422711" y="5050682"/>
            <a:ext cx="6718300" cy="1118255"/>
          </a:xfrm>
          <a:prstGeom prst="rect">
            <a:avLst/>
          </a:prstGeom>
        </p:spPr>
        <p:txBody>
          <a:bodyPr vert="horz" wrap="square" lIns="0" tIns="10160" rIns="0" bIns="0" numCol="1" rtlCol="0" anchor="t">
            <a:spAutoFit/>
          </a:bodyPr>
          <a:lstStyle/>
          <a:p>
            <a:pPr algn="just"/>
            <a:r>
              <a:rPr lang="en-US" sz="1200" dirty="0">
                <a:latin typeface="Source Sans Pro"/>
                <a:ea typeface="Times New Roman" panose="02020603050405020304" pitchFamily="18" charset="0"/>
                <a:cs typeface="Times New Roman"/>
              </a:rPr>
              <a:t>The Office of Public Records (OPR), </a:t>
            </a:r>
            <a:r>
              <a:rPr lang="en-US" sz="1200" dirty="0">
                <a:effectLst/>
                <a:latin typeface="Source Sans Pro"/>
                <a:ea typeface="Times New Roman" panose="02020603050405020304" pitchFamily="18" charset="0"/>
                <a:cs typeface="Times New Roman"/>
              </a:rPr>
              <a:t>a division </a:t>
            </a:r>
            <a:r>
              <a:rPr lang="en-US" sz="1200" dirty="0">
                <a:latin typeface="Source Sans Pro"/>
                <a:ea typeface="Times New Roman" panose="02020603050405020304" pitchFamily="18" charset="0"/>
                <a:cs typeface="Times New Roman"/>
              </a:rPr>
              <a:t>under the Vice President and</a:t>
            </a:r>
            <a:r>
              <a:rPr lang="en-US" sz="1200" dirty="0">
                <a:effectLst/>
                <a:latin typeface="Source Sans Pro"/>
                <a:ea typeface="Times New Roman" panose="02020603050405020304" pitchFamily="18" charset="0"/>
                <a:cs typeface="Times New Roman"/>
              </a:rPr>
              <a:t> General Counsel, </a:t>
            </a:r>
            <a:r>
              <a:rPr lang="en-US" sz="1200" dirty="0">
                <a:effectLst/>
                <a:latin typeface="Source Sans Pro" panose="020B0503030403020204" pitchFamily="34" charset="0"/>
                <a:ea typeface="Calibri" panose="020F0502020204030204" pitchFamily="34" charset="0"/>
              </a:rPr>
              <a:t>r</a:t>
            </a:r>
            <a:r>
              <a:rPr lang="en-US" sz="1200" dirty="0">
                <a:solidFill>
                  <a:srgbClr val="000000"/>
                </a:solidFill>
                <a:effectLst/>
                <a:latin typeface="Source Sans Pro" panose="020B0503030403020204" pitchFamily="34" charset="0"/>
                <a:ea typeface="Calibri" panose="020F0502020204030204" pitchFamily="34" charset="0"/>
              </a:rPr>
              <a:t>esponds to requests from members of the public for university records. </a:t>
            </a:r>
            <a:r>
              <a:rPr lang="en-US" sz="1200" dirty="0">
                <a:effectLst/>
                <a:latin typeface="Source Sans Pro" panose="020B0503030403020204" pitchFamily="34" charset="0"/>
                <a:ea typeface="Calibri" panose="020F0502020204030204" pitchFamily="34" charset="0"/>
              </a:rPr>
              <a:t>The office believes the primary purpose of the Oregon Public Records Law is to provide transparency in the workings of public entities. To that end, this annual report will look at the details of records production, challenges faced by the office, and future goals of the office.</a:t>
            </a:r>
          </a:p>
          <a:p>
            <a:pPr algn="just"/>
            <a:r>
              <a:rPr lang="en-US" sz="1200" dirty="0">
                <a:latin typeface="Source Sans Pro"/>
                <a:ea typeface="Times New Roman" panose="02020603050405020304" pitchFamily="18" charset="0"/>
                <a:cs typeface="Times New Roman"/>
              </a:rPr>
              <a:t>.   </a:t>
            </a:r>
            <a:endParaRPr lang="en-US" sz="1200" dirty="0">
              <a:effectLst/>
              <a:latin typeface="Source Sans Pro"/>
              <a:ea typeface="Calibri" panose="020F0502020204030204" pitchFamily="34" charset="0"/>
              <a:cs typeface="Times New Roman"/>
            </a:endParaRPr>
          </a:p>
        </p:txBody>
      </p:sp>
      <p:sp>
        <p:nvSpPr>
          <p:cNvPr id="5" name="object 5"/>
          <p:cNvSpPr txBox="1">
            <a:spLocks noGrp="1"/>
          </p:cNvSpPr>
          <p:nvPr>
            <p:ph type="title" idx="4294967295"/>
          </p:nvPr>
        </p:nvSpPr>
        <p:spPr>
          <a:xfrm>
            <a:off x="480447" y="1316346"/>
            <a:ext cx="6718300" cy="1258037"/>
          </a:xfrm>
          <a:prstGeom prst="rect">
            <a:avLst/>
          </a:prstGeom>
        </p:spPr>
        <p:txBody>
          <a:bodyPr vert="horz" wrap="square" lIns="0" tIns="212725" rIns="0" bIns="0" rtlCol="0">
            <a:spAutoFit/>
          </a:bodyPr>
          <a:lstStyle/>
          <a:p>
            <a:pPr marL="12700" marR="5080">
              <a:lnSpc>
                <a:spcPct val="77700"/>
              </a:lnSpc>
              <a:spcBef>
                <a:spcPts val="1675"/>
              </a:spcBef>
              <a:tabLst>
                <a:tab pos="1508125" algn="l"/>
                <a:tab pos="2691130" algn="l"/>
              </a:tabLst>
            </a:pPr>
            <a:r>
              <a:rPr lang="en-US" sz="5400" dirty="0">
                <a:solidFill>
                  <a:srgbClr val="007A40"/>
                </a:solidFill>
                <a:latin typeface="Source Sans Pro" panose="020B0503030403020204" pitchFamily="34" charset="0"/>
              </a:rPr>
              <a:t>FY24 ANNUAL REPORT</a:t>
            </a:r>
            <a:br>
              <a:rPr lang="en-US" sz="5400" dirty="0">
                <a:solidFill>
                  <a:srgbClr val="007A40"/>
                </a:solidFill>
                <a:latin typeface="Source Sans Pro" panose="020B0503030403020204" pitchFamily="34" charset="0"/>
              </a:rPr>
            </a:br>
            <a:r>
              <a:rPr lang="en-US" sz="3200" dirty="0">
                <a:solidFill>
                  <a:srgbClr val="007A40"/>
                </a:solidFill>
                <a:latin typeface="Source Sans Pro" panose="020B0503030403020204" pitchFamily="34" charset="0"/>
              </a:rPr>
              <a:t>Office of Public Records</a:t>
            </a:r>
            <a:endParaRPr sz="3200" spc="-10" dirty="0">
              <a:solidFill>
                <a:srgbClr val="007A40"/>
              </a:solidFill>
              <a:latin typeface="Source Sans Pro" panose="020B0503030403020204" pitchFamily="34" charset="0"/>
            </a:endParaRPr>
          </a:p>
        </p:txBody>
      </p:sp>
      <p:sp>
        <p:nvSpPr>
          <p:cNvPr id="7" name="object 7"/>
          <p:cNvSpPr txBox="1"/>
          <p:nvPr/>
        </p:nvSpPr>
        <p:spPr>
          <a:xfrm>
            <a:off x="4029075" y="6426352"/>
            <a:ext cx="1002989" cy="870751"/>
          </a:xfrm>
          <a:prstGeom prst="rect">
            <a:avLst/>
          </a:prstGeom>
          <a:noFill/>
        </p:spPr>
        <p:txBody>
          <a:bodyPr vert="horz" wrap="square" lIns="0" tIns="163830" rIns="0" bIns="0" rtlCol="0">
            <a:spAutoFit/>
          </a:bodyPr>
          <a:lstStyle/>
          <a:p>
            <a:pPr algn="ctr">
              <a:lnSpc>
                <a:spcPts val="2840"/>
              </a:lnSpc>
              <a:spcBef>
                <a:spcPts val="1290"/>
              </a:spcBef>
            </a:pPr>
            <a:r>
              <a:rPr lang="en-US" sz="2400" b="1" spc="-20" dirty="0">
                <a:solidFill>
                  <a:srgbClr val="FFFFFF"/>
                </a:solidFill>
                <a:latin typeface="Source Sans Pro" panose="020B0503030403020204" pitchFamily="34" charset="0"/>
                <a:cs typeface="United Sans Reg"/>
              </a:rPr>
              <a:t>542</a:t>
            </a:r>
            <a:endParaRPr sz="2400" dirty="0">
              <a:latin typeface="Source Sans Pro" panose="020B0503030403020204" pitchFamily="34" charset="0"/>
              <a:cs typeface="United Sans Reg"/>
            </a:endParaRPr>
          </a:p>
          <a:p>
            <a:pPr marL="107314" marR="99695" algn="ctr">
              <a:lnSpc>
                <a:spcPts val="900"/>
              </a:lnSpc>
              <a:spcBef>
                <a:spcPts val="40"/>
              </a:spcBef>
            </a:pPr>
            <a:r>
              <a:rPr lang="en-US" sz="800" spc="-10" dirty="0">
                <a:solidFill>
                  <a:srgbClr val="FFFFFF"/>
                </a:solidFill>
                <a:latin typeface="Source Sans Pro" panose="020B0503030403020204" pitchFamily="34" charset="0"/>
                <a:cs typeface="UnitedSansSemiCond-Medium"/>
              </a:rPr>
              <a:t>REQUESTS PROCESSED</a:t>
            </a:r>
          </a:p>
          <a:p>
            <a:pPr marL="107314" marR="99695" algn="ctr">
              <a:lnSpc>
                <a:spcPts val="900"/>
              </a:lnSpc>
              <a:spcBef>
                <a:spcPts val="40"/>
              </a:spcBef>
            </a:pPr>
            <a:endParaRPr sz="800" dirty="0">
              <a:latin typeface="Source Sans Pro" panose="020B0503030403020204" pitchFamily="34" charset="0"/>
              <a:cs typeface="UnitedSansSemiCond-Medium"/>
            </a:endParaRPr>
          </a:p>
        </p:txBody>
      </p:sp>
      <p:sp>
        <p:nvSpPr>
          <p:cNvPr id="8" name="object 8"/>
          <p:cNvSpPr txBox="1"/>
          <p:nvPr/>
        </p:nvSpPr>
        <p:spPr>
          <a:xfrm>
            <a:off x="3965129" y="7543800"/>
            <a:ext cx="1100709" cy="987450"/>
          </a:xfrm>
          <a:prstGeom prst="rect">
            <a:avLst/>
          </a:prstGeom>
          <a:noFill/>
        </p:spPr>
        <p:txBody>
          <a:bodyPr vert="horz" wrap="square" lIns="0" tIns="165100" rIns="0" bIns="0" rtlCol="0">
            <a:spAutoFit/>
          </a:bodyPr>
          <a:lstStyle/>
          <a:p>
            <a:pPr algn="ctr">
              <a:lnSpc>
                <a:spcPts val="2840"/>
              </a:lnSpc>
              <a:spcBef>
                <a:spcPts val="1300"/>
              </a:spcBef>
            </a:pPr>
            <a:r>
              <a:rPr lang="en-US" sz="2400" b="1" spc="-20" dirty="0">
                <a:solidFill>
                  <a:srgbClr val="FFFFFF"/>
                </a:solidFill>
                <a:latin typeface="Source Sans Pro" panose="020B0503030403020204" pitchFamily="34" charset="0"/>
                <a:cs typeface="United Sans Reg"/>
              </a:rPr>
              <a:t>6.55</a:t>
            </a:r>
            <a:endParaRPr lang="en-US" sz="2400" dirty="0">
              <a:latin typeface="Source Sans Pro" panose="020B0503030403020204" pitchFamily="34" charset="0"/>
              <a:cs typeface="United Sans Reg"/>
            </a:endParaRPr>
          </a:p>
          <a:p>
            <a:pPr marL="210820" marR="201930" indent="-1905" algn="ctr">
              <a:lnSpc>
                <a:spcPts val="900"/>
              </a:lnSpc>
              <a:spcBef>
                <a:spcPts val="40"/>
              </a:spcBef>
            </a:pPr>
            <a:r>
              <a:rPr lang="en-US" sz="800" dirty="0">
                <a:solidFill>
                  <a:srgbClr val="FFFFFF"/>
                </a:solidFill>
                <a:latin typeface="Source Sans Pro" panose="020B0503030403020204" pitchFamily="34" charset="0"/>
                <a:cs typeface="UnitedSansSemiCond-Medium"/>
              </a:rPr>
              <a:t>DAY AVERAGE RESPONSE TIME </a:t>
            </a:r>
            <a:endParaRPr lang="en-US" sz="800" spc="-30" dirty="0">
              <a:solidFill>
                <a:srgbClr val="FFFFFF"/>
              </a:solidFill>
              <a:latin typeface="Source Sans Pro" panose="020B0503030403020204" pitchFamily="34" charset="0"/>
              <a:cs typeface="UnitedSansSemiCond-Medium"/>
            </a:endParaRPr>
          </a:p>
          <a:p>
            <a:pPr marL="210820" marR="201930" indent="-1905" algn="ctr">
              <a:lnSpc>
                <a:spcPts val="900"/>
              </a:lnSpc>
              <a:spcBef>
                <a:spcPts val="40"/>
              </a:spcBef>
            </a:pPr>
            <a:endParaRPr lang="en-US" sz="800" dirty="0">
              <a:latin typeface="Source Sans Pro" panose="020B0503030403020204" pitchFamily="34" charset="0"/>
              <a:cs typeface="UnitedSansSemiCond-Medium"/>
            </a:endParaRPr>
          </a:p>
        </p:txBody>
      </p:sp>
      <p:sp>
        <p:nvSpPr>
          <p:cNvPr id="9" name="object 9"/>
          <p:cNvSpPr txBox="1"/>
          <p:nvPr/>
        </p:nvSpPr>
        <p:spPr>
          <a:xfrm>
            <a:off x="4029073" y="8594287"/>
            <a:ext cx="972819" cy="698909"/>
          </a:xfrm>
          <a:prstGeom prst="rect">
            <a:avLst/>
          </a:prstGeom>
          <a:noFill/>
        </p:spPr>
        <p:txBody>
          <a:bodyPr vert="horz" wrap="square" lIns="0" tIns="222250" rIns="0" bIns="0" rtlCol="0">
            <a:spAutoFit/>
          </a:bodyPr>
          <a:lstStyle/>
          <a:p>
            <a:pPr algn="ctr">
              <a:lnSpc>
                <a:spcPts val="2840"/>
              </a:lnSpc>
              <a:spcBef>
                <a:spcPts val="1750"/>
              </a:spcBef>
            </a:pPr>
            <a:r>
              <a:rPr lang="en-US" sz="2400" b="1" spc="-10" dirty="0">
                <a:solidFill>
                  <a:schemeClr val="bg1"/>
                </a:solidFill>
                <a:latin typeface="Source Sans Pro" panose="020B0503030403020204" pitchFamily="34" charset="0"/>
                <a:cs typeface="United Sans Reg"/>
              </a:rPr>
              <a:t>74%</a:t>
            </a:r>
          </a:p>
          <a:p>
            <a:pPr algn="ctr">
              <a:lnSpc>
                <a:spcPts val="919"/>
              </a:lnSpc>
            </a:pPr>
            <a:r>
              <a:rPr lang="en-US" sz="800" dirty="0">
                <a:solidFill>
                  <a:schemeClr val="bg1"/>
                </a:solidFill>
                <a:latin typeface="Source Sans Pro" panose="020B0503030403020204" pitchFamily="34" charset="0"/>
                <a:cs typeface="UnitedSansSemiCond-Medium"/>
              </a:rPr>
              <a:t> NO FEE ASSESSED</a:t>
            </a:r>
            <a:endParaRPr sz="800" dirty="0">
              <a:solidFill>
                <a:schemeClr val="bg1"/>
              </a:solidFill>
              <a:latin typeface="Source Sans Pro" panose="020B0503030403020204" pitchFamily="34" charset="0"/>
              <a:cs typeface="UnitedSansSemiCond-Medium"/>
            </a:endParaRPr>
          </a:p>
        </p:txBody>
      </p:sp>
      <p:pic>
        <p:nvPicPr>
          <p:cNvPr id="20" name="Picture 19">
            <a:extLst>
              <a:ext uri="{FF2B5EF4-FFF2-40B4-BE49-F238E27FC236}">
                <a16:creationId xmlns:a16="http://schemas.microsoft.com/office/drawing/2014/main" id="{E164A93C-2064-A056-1E9C-03732BD6B9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49460"/>
            <a:ext cx="5791200" cy="1049004"/>
          </a:xfrm>
          <a:prstGeom prst="rect">
            <a:avLst/>
          </a:prstGeom>
        </p:spPr>
      </p:pic>
      <p:pic>
        <p:nvPicPr>
          <p:cNvPr id="24" name="Picture 23" descr="A statue of a mascot&#10;&#10;Description automatically generated">
            <a:extLst>
              <a:ext uri="{FF2B5EF4-FFF2-40B4-BE49-F238E27FC236}">
                <a16:creationId xmlns:a16="http://schemas.microsoft.com/office/drawing/2014/main" id="{0680630F-F05E-3AE2-A7BE-6C6FB73D8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1115" y="6422330"/>
            <a:ext cx="2118574" cy="3176893"/>
          </a:xfrm>
          <a:prstGeom prst="rect">
            <a:avLst/>
          </a:prstGeom>
        </p:spPr>
      </p:pic>
      <p:pic>
        <p:nvPicPr>
          <p:cNvPr id="26" name="Picture 25" descr="A city with trees and buildings&#10;&#10;Description automatically generated with medium confidence">
            <a:extLst>
              <a:ext uri="{FF2B5EF4-FFF2-40B4-BE49-F238E27FC236}">
                <a16:creationId xmlns:a16="http://schemas.microsoft.com/office/drawing/2014/main" id="{609CF9A2-BC78-7F6E-9E4C-291D75411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98213"/>
            <a:ext cx="7772400" cy="2077379"/>
          </a:xfrm>
          <a:prstGeom prst="rect">
            <a:avLst/>
          </a:prstGeom>
        </p:spPr>
      </p:pic>
      <p:sp>
        <p:nvSpPr>
          <p:cNvPr id="27" name="TextBox 26">
            <a:extLst>
              <a:ext uri="{FF2B5EF4-FFF2-40B4-BE49-F238E27FC236}">
                <a16:creationId xmlns:a16="http://schemas.microsoft.com/office/drawing/2014/main" id="{25FB2671-FBAE-D796-6606-905AB21ED5FB}"/>
              </a:ext>
            </a:extLst>
          </p:cNvPr>
          <p:cNvSpPr txBox="1"/>
          <p:nvPr/>
        </p:nvSpPr>
        <p:spPr>
          <a:xfrm>
            <a:off x="3970193" y="6098275"/>
            <a:ext cx="2808782" cy="369332"/>
          </a:xfrm>
          <a:prstGeom prst="rect">
            <a:avLst/>
          </a:prstGeom>
          <a:noFill/>
        </p:spPr>
        <p:txBody>
          <a:bodyPr wrap="none" rtlCol="0">
            <a:spAutoFit/>
          </a:bodyPr>
          <a:lstStyle/>
          <a:p>
            <a:pPr marL="12700">
              <a:lnSpc>
                <a:spcPct val="100000"/>
              </a:lnSpc>
              <a:spcBef>
                <a:spcPts val="1120"/>
              </a:spcBef>
            </a:pPr>
            <a:r>
              <a:rPr lang="en-US" dirty="0">
                <a:solidFill>
                  <a:srgbClr val="007A40"/>
                </a:solidFill>
                <a:latin typeface="Source Sans Pro" panose="020B0503030403020204" pitchFamily="34" charset="0"/>
                <a:cs typeface="UnitedSansSemiCond-Medium"/>
              </a:rPr>
              <a:t>OUR SIGNIFICANT FIGURES</a:t>
            </a:r>
            <a:endParaRPr lang="en-US" dirty="0">
              <a:latin typeface="Source Sans Pro" panose="020B0503030403020204" pitchFamily="34" charset="0"/>
              <a:cs typeface="UnitedSansSemiCond-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g object 18">
            <a:extLst>
              <a:ext uri="{FF2B5EF4-FFF2-40B4-BE49-F238E27FC236}">
                <a16:creationId xmlns:a16="http://schemas.microsoft.com/office/drawing/2014/main" id="{4F09735C-6457-4B69-F9F1-FEC5A15474AD}"/>
              </a:ext>
            </a:extLst>
          </p:cNvPr>
          <p:cNvSpPr/>
          <p:nvPr/>
        </p:nvSpPr>
        <p:spPr>
          <a:xfrm>
            <a:off x="0" y="8935722"/>
            <a:ext cx="7772400" cy="1143000"/>
          </a:xfrm>
          <a:custGeom>
            <a:avLst/>
            <a:gdLst/>
            <a:ahLst/>
            <a:cxnLst/>
            <a:rect l="l" t="t" r="r" b="b"/>
            <a:pathLst>
              <a:path w="7772400" h="1143000">
                <a:moveTo>
                  <a:pt x="7772400" y="0"/>
                </a:moveTo>
                <a:lnTo>
                  <a:pt x="0" y="0"/>
                </a:lnTo>
                <a:lnTo>
                  <a:pt x="0" y="1143000"/>
                </a:lnTo>
                <a:lnTo>
                  <a:pt x="7772400" y="1143000"/>
                </a:lnTo>
                <a:lnTo>
                  <a:pt x="7772400" y="0"/>
                </a:lnTo>
                <a:close/>
              </a:path>
            </a:pathLst>
          </a:custGeom>
          <a:solidFill>
            <a:srgbClr val="007A40"/>
          </a:solidFill>
        </p:spPr>
        <p:txBody>
          <a:bodyPr wrap="square" lIns="0" tIns="0" rIns="0" bIns="0" rtlCol="0"/>
          <a:lstStyle/>
          <a:p>
            <a:endParaRPr>
              <a:latin typeface="Source Sans Pro" panose="020B0503030403020204" pitchFamily="34" charset="0"/>
            </a:endParaRPr>
          </a:p>
        </p:txBody>
      </p:sp>
      <p:sp>
        <p:nvSpPr>
          <p:cNvPr id="2" name="object 2"/>
          <p:cNvSpPr txBox="1"/>
          <p:nvPr/>
        </p:nvSpPr>
        <p:spPr>
          <a:xfrm>
            <a:off x="350266" y="1823140"/>
            <a:ext cx="3282950" cy="3371820"/>
          </a:xfrm>
          <a:prstGeom prst="rect">
            <a:avLst/>
          </a:prstGeom>
        </p:spPr>
        <p:txBody>
          <a:bodyPr vert="horz" wrap="square" lIns="0" tIns="12700" rIns="0" bIns="0" rtlCol="0" anchor="t">
            <a:spAutoFit/>
          </a:bodyPr>
          <a:lstStyle/>
          <a:p>
            <a:pPr marL="0" marR="0" algn="just">
              <a:spcBef>
                <a:spcPts val="0"/>
              </a:spcBef>
              <a:spcAft>
                <a:spcPts val="0"/>
              </a:spcAft>
            </a:pPr>
            <a:r>
              <a:rPr lang="en-US" sz="1400" b="1" dirty="0">
                <a:latin typeface="Source Sans Pro" panose="020B0503030403020204" pitchFamily="34" charset="0"/>
                <a:ea typeface="Times New Roman" panose="02020603050405020304" pitchFamily="18" charset="0"/>
                <a:cs typeface="Times New Roman" panose="02020603050405020304" pitchFamily="18" charset="0"/>
              </a:rPr>
              <a:t>Commercial</a:t>
            </a:r>
            <a:endParaRPr lang="en-US" sz="1400" b="1" dirty="0">
              <a:effectLst/>
              <a:latin typeface="Source Sans Pro" panose="020B0503030403020204" pitchFamily="34" charset="0"/>
              <a:ea typeface="Times New Roman" panose="02020603050405020304" pitchFamily="18" charset="0"/>
              <a:cs typeface="Times New Roman"/>
            </a:endParaRPr>
          </a:p>
          <a:p>
            <a:pPr marL="0" marR="0" algn="just">
              <a:lnSpc>
                <a:spcPct val="107000"/>
              </a:lnSpc>
              <a:spcAft>
                <a:spcPts val="800"/>
              </a:spcAft>
            </a:pPr>
            <a:r>
              <a:rPr lang="en-US" sz="1200" dirty="0">
                <a:effectLst/>
                <a:latin typeface="Source Sans Pro" panose="020B0503030403020204" pitchFamily="34" charset="0"/>
                <a:ea typeface="Calibri" panose="020F0502020204030204" pitchFamily="34" charset="0"/>
              </a:rPr>
              <a:t>Commercial requestors largely represented groups seeking to do business with the University through the RFP/RFQ process, or businesses seeking student directory information. </a:t>
            </a:r>
          </a:p>
          <a:p>
            <a:pPr marL="0" marR="0" algn="just">
              <a:spcBef>
                <a:spcPts val="0"/>
              </a:spcBef>
              <a:spcAft>
                <a:spcPts val="0"/>
              </a:spcAft>
            </a:pPr>
            <a:r>
              <a:rPr lang="en-US" sz="1400" b="1" dirty="0">
                <a:effectLst/>
                <a:latin typeface="Source Sans Pro" panose="020B0503030403020204" pitchFamily="34" charset="0"/>
                <a:ea typeface="Calibri" panose="020F0502020204030204" pitchFamily="34" charset="0"/>
                <a:cs typeface="Times New Roman" panose="02020603050405020304" pitchFamily="18" charset="0"/>
              </a:rPr>
              <a:t>Media</a:t>
            </a:r>
            <a:endParaRPr lang="en-US" sz="1400" b="1" dirty="0">
              <a:effectLst/>
              <a:latin typeface="Source Sans Pro" panose="020B0503030403020204" pitchFamily="34" charset="0"/>
              <a:ea typeface="Times New Roman" panose="02020603050405020304" pitchFamily="18" charset="0"/>
              <a:cs typeface="Times New Roman"/>
            </a:endParaRPr>
          </a:p>
          <a:p>
            <a:pPr marL="0" marR="0" algn="just">
              <a:lnSpc>
                <a:spcPct val="107000"/>
              </a:lnSpc>
              <a:spcAft>
                <a:spcPts val="800"/>
              </a:spcAft>
            </a:pPr>
            <a:r>
              <a:rPr lang="en-US" sz="1200" dirty="0">
                <a:effectLst/>
                <a:latin typeface="Source Sans Pro" panose="020B0503030403020204" pitchFamily="34" charset="0"/>
                <a:ea typeface="Calibri" panose="020F0502020204030204" pitchFamily="34" charset="0"/>
              </a:rPr>
              <a:t>The office breaks the media into two sub-categories, the news media and student media. In years past the number of requests by the news media and student media have been nearly equal. However, starting in 2020, student media have made significantly fewer requests than the news media. That trend changed this fiscal year, when the Student Media made 30 requests – three times the number of requests they made in FY2023.    </a:t>
            </a:r>
          </a:p>
          <a:p>
            <a:pPr marL="0" marR="0" algn="just">
              <a:spcBef>
                <a:spcPts val="0"/>
              </a:spcBef>
              <a:spcAft>
                <a:spcPts val="0"/>
              </a:spcAft>
            </a:pPr>
            <a:endParaRPr lang="en-US" sz="1000" dirty="0">
              <a:effectLst/>
              <a:latin typeface="Source Sans Pro" panose="020B0503030403020204" pitchFamily="34" charset="0"/>
              <a:ea typeface="Times New Roman" panose="02020603050405020304" pitchFamily="18" charset="0"/>
              <a:cs typeface="Times New Roman" panose="02020603050405020304" pitchFamily="18" charset="0"/>
            </a:endParaRPr>
          </a:p>
        </p:txBody>
      </p:sp>
      <p:sp>
        <p:nvSpPr>
          <p:cNvPr id="4" name="object 4"/>
          <p:cNvSpPr txBox="1"/>
          <p:nvPr/>
        </p:nvSpPr>
        <p:spPr>
          <a:xfrm>
            <a:off x="4918300" y="9243688"/>
            <a:ext cx="5980883" cy="512320"/>
          </a:xfrm>
          <a:prstGeom prst="rect">
            <a:avLst/>
          </a:prstGeom>
        </p:spPr>
        <p:txBody>
          <a:bodyPr vert="horz" wrap="square" lIns="0" tIns="78105" rIns="0" bIns="0" rtlCol="0">
            <a:spAutoFit/>
          </a:bodyPr>
          <a:lstStyle/>
          <a:p>
            <a:pPr marL="12700">
              <a:lnSpc>
                <a:spcPct val="100000"/>
              </a:lnSpc>
              <a:spcBef>
                <a:spcPts val="470"/>
              </a:spcBef>
            </a:pPr>
            <a:r>
              <a:rPr lang="en-US" sz="1200" dirty="0">
                <a:solidFill>
                  <a:srgbClr val="FFFFFF"/>
                </a:solidFill>
                <a:latin typeface="Source Sans Pro" panose="020B0503030403020204" pitchFamily="34" charset="0"/>
                <a:cs typeface="UnitedSansSemiCond-Medium"/>
                <a:hlinkClick r:id="rId3"/>
              </a:rPr>
              <a:t>publicrecords.uoregon.edu</a:t>
            </a:r>
            <a:r>
              <a:rPr lang="en-US" sz="1200" spc="300" dirty="0">
                <a:solidFill>
                  <a:srgbClr val="FFFFFF"/>
                </a:solidFill>
                <a:latin typeface="Source Sans Pro" panose="020B0503030403020204" pitchFamily="34" charset="0"/>
                <a:cs typeface="UnitedSansSemiCond-Medium"/>
              </a:rPr>
              <a:t> </a:t>
            </a:r>
          </a:p>
          <a:p>
            <a:pPr marL="12700">
              <a:lnSpc>
                <a:spcPct val="100000"/>
              </a:lnSpc>
              <a:spcBef>
                <a:spcPts val="470"/>
              </a:spcBef>
            </a:pPr>
            <a:r>
              <a:rPr lang="en-US" sz="1200" dirty="0">
                <a:solidFill>
                  <a:srgbClr val="FFFFFF"/>
                </a:solidFill>
                <a:latin typeface="Source Sans Pro" panose="020B0503030403020204" pitchFamily="34" charset="0"/>
                <a:cs typeface="UnitedSansSemiCond-Medium"/>
              </a:rPr>
              <a:t>541-346-6823</a:t>
            </a:r>
            <a:endParaRPr lang="en-US" sz="1200" dirty="0">
              <a:latin typeface="Source Sans Pro" panose="020B0503030403020204" pitchFamily="34" charset="0"/>
              <a:cs typeface="UnitedSansSemiCond-Medium"/>
            </a:endParaRPr>
          </a:p>
        </p:txBody>
      </p:sp>
      <p:pic>
        <p:nvPicPr>
          <p:cNvPr id="13" name="Picture 12">
            <a:extLst>
              <a:ext uri="{FF2B5EF4-FFF2-40B4-BE49-F238E27FC236}">
                <a16:creationId xmlns:a16="http://schemas.microsoft.com/office/drawing/2014/main" id="{F0486150-2678-B91E-854C-0235DAFB8D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3" y="9041347"/>
            <a:ext cx="4915717" cy="890421"/>
          </a:xfrm>
          <a:prstGeom prst="rect">
            <a:avLst/>
          </a:prstGeom>
        </p:spPr>
      </p:pic>
      <p:sp>
        <p:nvSpPr>
          <p:cNvPr id="16" name="TextBox 15">
            <a:extLst>
              <a:ext uri="{FF2B5EF4-FFF2-40B4-BE49-F238E27FC236}">
                <a16:creationId xmlns:a16="http://schemas.microsoft.com/office/drawing/2014/main" id="{279F6369-5BC2-57C2-3CF1-C843A1EE3593}"/>
              </a:ext>
            </a:extLst>
          </p:cNvPr>
          <p:cNvSpPr txBox="1"/>
          <p:nvPr/>
        </p:nvSpPr>
        <p:spPr>
          <a:xfrm>
            <a:off x="4139186" y="1806176"/>
            <a:ext cx="3282950" cy="3940053"/>
          </a:xfrm>
          <a:prstGeom prst="rect">
            <a:avLst/>
          </a:prstGeom>
          <a:noFill/>
        </p:spPr>
        <p:txBody>
          <a:bodyPr wrap="square" lIns="91440" tIns="45720" rIns="91440" bIns="45720" rtlCol="0" anchor="t">
            <a:spAutoFit/>
          </a:bodyPr>
          <a:lstStyle/>
          <a:p>
            <a:pPr marL="0" marR="0" algn="just">
              <a:spcBef>
                <a:spcPts val="0"/>
              </a:spcBef>
              <a:spcAft>
                <a:spcPts val="0"/>
              </a:spcAft>
            </a:pPr>
            <a:r>
              <a:rPr lang="en-US" sz="1400" b="1" dirty="0">
                <a:effectLst/>
                <a:latin typeface="Source Sans Pro"/>
                <a:ea typeface="Times New Roman" panose="02020603050405020304" pitchFamily="18" charset="0"/>
                <a:cs typeface="Times New Roman"/>
              </a:rPr>
              <a:t>Private</a:t>
            </a:r>
          </a:p>
          <a:p>
            <a:pPr algn="just"/>
            <a:r>
              <a:rPr lang="en-US" sz="1200" dirty="0">
                <a:effectLst/>
                <a:latin typeface="Source Sans Pro" panose="020B0503030403020204" pitchFamily="34" charset="0"/>
                <a:ea typeface="Calibri" panose="020F0502020204030204" pitchFamily="34" charset="0"/>
              </a:rPr>
              <a:t>Requestors in the Private category made 81 requests, comprising 15% of total requests. As might be expected from unaffiliated requestors, requests in this category touched on many different areas of the University, including Athletics (11 requests), the Office of the Registrar (eight requests), the Office of the President (five requests). Several private requestors also mirrored requests that had been made by others, with 25 requests being fulfilled by the Office with records it already possessed.</a:t>
            </a:r>
            <a:r>
              <a:rPr lang="en-US" sz="1200" dirty="0">
                <a:latin typeface="Source Sans Pro" panose="020B0503030403020204" pitchFamily="34" charset="0"/>
                <a:ea typeface="Times New Roman" panose="02020603050405020304" pitchFamily="18" charset="0"/>
                <a:cs typeface="Times New Roman"/>
              </a:rPr>
              <a:t>.   </a:t>
            </a:r>
            <a:endParaRPr lang="en-US" sz="1200" dirty="0">
              <a:effectLst/>
              <a:latin typeface="Source Sans Pro" panose="020B0503030403020204" pitchFamily="34" charset="0"/>
              <a:ea typeface="Calibri" panose="020F0502020204030204" pitchFamily="34" charset="0"/>
              <a:cs typeface="Times New Roman"/>
            </a:endParaRPr>
          </a:p>
          <a:p>
            <a:pPr marL="0" marR="0" algn="just">
              <a:spcBef>
                <a:spcPts val="0"/>
              </a:spcBef>
              <a:spcAft>
                <a:spcPts val="0"/>
              </a:spcAft>
            </a:pPr>
            <a:endParaRPr lang="en-US" sz="1400" dirty="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400" b="1" dirty="0">
                <a:effectLst/>
                <a:latin typeface="Source Sans Pro"/>
                <a:ea typeface="Times New Roman" panose="02020603050405020304" pitchFamily="18" charset="0"/>
                <a:cs typeface="Times New Roman"/>
              </a:rPr>
              <a:t>Other</a:t>
            </a:r>
            <a:endParaRPr lang="en-US" sz="1400" b="1" dirty="0">
              <a:latin typeface="Source Sans Pro"/>
              <a:ea typeface="Times New Roman" panose="02020603050405020304" pitchFamily="18" charset="0"/>
              <a:cs typeface="Times New Roman"/>
            </a:endParaRPr>
          </a:p>
          <a:p>
            <a:pPr marL="0" marR="0" algn="just">
              <a:lnSpc>
                <a:spcPct val="107000"/>
              </a:lnSpc>
              <a:spcAft>
                <a:spcPts val="800"/>
              </a:spcAft>
            </a:pPr>
            <a:r>
              <a:rPr lang="en-US" sz="1200" dirty="0">
                <a:effectLst/>
                <a:latin typeface="Source Sans Pro" panose="020B0503030403020204" pitchFamily="34" charset="0"/>
                <a:ea typeface="Calibri" panose="020F0502020204030204" pitchFamily="34" charset="0"/>
              </a:rPr>
              <a:t>The office received 24 requests from Educational organizations, requestors from Labor organizations made 11 requests, and nine requests were made by those in the Legal field.</a:t>
            </a:r>
          </a:p>
          <a:p>
            <a:pPr algn="just"/>
            <a:endParaRPr lang="en-US" dirty="0"/>
          </a:p>
        </p:txBody>
      </p:sp>
      <p:graphicFrame>
        <p:nvGraphicFramePr>
          <p:cNvPr id="5" name="Chart 4">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2959796470"/>
              </p:ext>
            </p:extLst>
          </p:nvPr>
        </p:nvGraphicFramePr>
        <p:xfrm>
          <a:off x="758826" y="5430952"/>
          <a:ext cx="6254750" cy="320608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58A2EB5B-E10C-D9DE-D157-EADD02C45290}"/>
              </a:ext>
            </a:extLst>
          </p:cNvPr>
          <p:cNvSpPr txBox="1"/>
          <p:nvPr/>
        </p:nvSpPr>
        <p:spPr>
          <a:xfrm>
            <a:off x="5908812" y="8228919"/>
            <a:ext cx="834887" cy="246221"/>
          </a:xfrm>
          <a:prstGeom prst="rect">
            <a:avLst/>
          </a:prstGeom>
          <a:noFill/>
        </p:spPr>
        <p:txBody>
          <a:bodyPr wrap="square" rtlCol="0">
            <a:spAutoFit/>
          </a:bodyPr>
          <a:lstStyle/>
          <a:p>
            <a:r>
              <a:rPr lang="en-US" sz="1000" i="1" dirty="0">
                <a:latin typeface="Source Sans Pro" panose="020B0503030403020204" pitchFamily="34" charset="0"/>
              </a:rPr>
              <a:t>Figure 1</a:t>
            </a:r>
          </a:p>
        </p:txBody>
      </p:sp>
      <p:sp>
        <p:nvSpPr>
          <p:cNvPr id="6" name="TextBox 5">
            <a:extLst>
              <a:ext uri="{FF2B5EF4-FFF2-40B4-BE49-F238E27FC236}">
                <a16:creationId xmlns:a16="http://schemas.microsoft.com/office/drawing/2014/main" id="{6C6E6E0D-8896-8192-3729-1962ACBC5AF2}"/>
              </a:ext>
            </a:extLst>
          </p:cNvPr>
          <p:cNvSpPr txBox="1"/>
          <p:nvPr/>
        </p:nvSpPr>
        <p:spPr>
          <a:xfrm>
            <a:off x="350266" y="385815"/>
            <a:ext cx="6546574" cy="1971630"/>
          </a:xfrm>
          <a:prstGeom prst="rect">
            <a:avLst/>
          </a:prstGeom>
          <a:noFill/>
        </p:spPr>
        <p:txBody>
          <a:bodyPr wrap="square" rtlCol="0">
            <a:spAutoFit/>
          </a:bodyPr>
          <a:lstStyle/>
          <a:p>
            <a:pPr marL="0" marR="0" algn="just">
              <a:lnSpc>
                <a:spcPct val="107000"/>
              </a:lnSpc>
              <a:spcAft>
                <a:spcPts val="800"/>
              </a:spcAft>
            </a:pPr>
            <a:r>
              <a:rPr lang="en-US" sz="1800" dirty="0">
                <a:solidFill>
                  <a:srgbClr val="007A40"/>
                </a:solidFill>
                <a:effectLst/>
                <a:latin typeface="Source Sans Pro" panose="020B0503030403020204" pitchFamily="34" charset="0"/>
                <a:ea typeface="Times New Roman" panose="02020603050405020304" pitchFamily="18" charset="0"/>
                <a:cs typeface="Times New Roman" panose="02020603050405020304" pitchFamily="18" charset="0"/>
              </a:rPr>
              <a:t>REQUESTOR CATEGORIES</a:t>
            </a:r>
          </a:p>
          <a:p>
            <a:pPr marL="0" marR="0" algn="just">
              <a:lnSpc>
                <a:spcPct val="107000"/>
              </a:lnSpc>
              <a:spcAft>
                <a:spcPts val="800"/>
              </a:spcAft>
            </a:pPr>
            <a:r>
              <a:rPr lang="en-US" sz="1200" dirty="0">
                <a:solidFill>
                  <a:schemeClr val="tx1"/>
                </a:solidFill>
                <a:latin typeface="Source Sans Pro" panose="020B0503030403020204" pitchFamily="34" charset="0"/>
                <a:ea typeface="Times New Roman" panose="02020603050405020304" pitchFamily="18" charset="0"/>
                <a:cs typeface="Times New Roman" panose="02020603050405020304" pitchFamily="18" charset="0"/>
              </a:rPr>
              <a:t>The office breaks requestors into six categories: commercial, media, private, education, labor organizations, and legal </a:t>
            </a:r>
            <a:r>
              <a:rPr lang="en-US" sz="1200" i="1" dirty="0">
                <a:solidFill>
                  <a:schemeClr val="tx1"/>
                </a:solidFill>
                <a:latin typeface="Source Sans Pro" panose="020B0503030403020204" pitchFamily="34" charset="0"/>
                <a:ea typeface="Times New Roman" panose="02020603050405020304" pitchFamily="18" charset="0"/>
                <a:cs typeface="Times New Roman" panose="02020603050405020304" pitchFamily="18" charset="0"/>
              </a:rPr>
              <a:t>(figure 1).</a:t>
            </a:r>
            <a:r>
              <a:rPr lang="en-US" sz="1200" dirty="0">
                <a:solidFill>
                  <a:schemeClr val="tx1"/>
                </a:solidFill>
                <a:latin typeface="Source Sans Pro" panose="020B0503030403020204" pitchFamily="34" charset="0"/>
                <a:ea typeface="Times New Roman" panose="02020603050405020304" pitchFamily="18" charset="0"/>
                <a:cs typeface="Times New Roman" panose="02020603050405020304" pitchFamily="18" charset="0"/>
              </a:rPr>
              <a:t>  These categories allow the office to better understand trends in requests and to automatically reduce costs for non-commercial requests through its simple request fee wavier and the fee reduction for media requestors. </a:t>
            </a:r>
          </a:p>
          <a:p>
            <a:pPr marL="0" marR="0" algn="just">
              <a:lnSpc>
                <a:spcPct val="107000"/>
              </a:lnSpc>
              <a:spcAft>
                <a:spcPts val="800"/>
              </a:spcAft>
            </a:pPr>
            <a:endParaRPr lang="en-US" dirty="0">
              <a:solidFill>
                <a:srgbClr val="007A40"/>
              </a:solidFill>
              <a:latin typeface="Source Sans Pro" panose="020B0503030403020204" pitchFamily="34" charset="0"/>
              <a:ea typeface="Times New Roman" panose="02020603050405020304" pitchFamily="18" charset="0"/>
              <a:cs typeface="Times New Roman" panose="02020603050405020304" pitchFamily="18" charset="0"/>
            </a:endParaRPr>
          </a:p>
          <a:p>
            <a:pPr marL="0" marR="0" algn="just">
              <a:lnSpc>
                <a:spcPct val="107000"/>
              </a:lnSpc>
              <a:spcAft>
                <a:spcPts val="800"/>
              </a:spcAft>
            </a:pPr>
            <a:endParaRPr lang="en-US" sz="12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5B438-D2FE-C3DF-56B5-4C9EFFD4C01F}"/>
            </a:ext>
          </a:extLst>
        </p:cNvPr>
        <p:cNvGrpSpPr/>
        <p:nvPr/>
      </p:nvGrpSpPr>
      <p:grpSpPr>
        <a:xfrm>
          <a:off x="0" y="0"/>
          <a:ext cx="0" cy="0"/>
          <a:chOff x="0" y="0"/>
          <a:chExt cx="0" cy="0"/>
        </a:xfrm>
      </p:grpSpPr>
      <p:sp>
        <p:nvSpPr>
          <p:cNvPr id="12" name="bg object 18">
            <a:extLst>
              <a:ext uri="{FF2B5EF4-FFF2-40B4-BE49-F238E27FC236}">
                <a16:creationId xmlns:a16="http://schemas.microsoft.com/office/drawing/2014/main" id="{ECC6C28E-3A9B-BA44-D660-69F579EFB441}"/>
              </a:ext>
            </a:extLst>
          </p:cNvPr>
          <p:cNvSpPr/>
          <p:nvPr/>
        </p:nvSpPr>
        <p:spPr>
          <a:xfrm>
            <a:off x="0" y="8935722"/>
            <a:ext cx="7772400" cy="1143000"/>
          </a:xfrm>
          <a:custGeom>
            <a:avLst/>
            <a:gdLst/>
            <a:ahLst/>
            <a:cxnLst/>
            <a:rect l="l" t="t" r="r" b="b"/>
            <a:pathLst>
              <a:path w="7772400" h="1143000">
                <a:moveTo>
                  <a:pt x="7772400" y="0"/>
                </a:moveTo>
                <a:lnTo>
                  <a:pt x="0" y="0"/>
                </a:lnTo>
                <a:lnTo>
                  <a:pt x="0" y="1143000"/>
                </a:lnTo>
                <a:lnTo>
                  <a:pt x="7772400" y="1143000"/>
                </a:lnTo>
                <a:lnTo>
                  <a:pt x="7772400" y="0"/>
                </a:lnTo>
                <a:close/>
              </a:path>
            </a:pathLst>
          </a:custGeom>
          <a:solidFill>
            <a:srgbClr val="007A40"/>
          </a:solidFill>
        </p:spPr>
        <p:txBody>
          <a:bodyPr wrap="square" lIns="0" tIns="0" rIns="0" bIns="0" rtlCol="0"/>
          <a:lstStyle/>
          <a:p>
            <a:endParaRPr dirty="0">
              <a:latin typeface="Source Sans Pro" panose="020B0503030403020204" pitchFamily="34" charset="0"/>
            </a:endParaRPr>
          </a:p>
        </p:txBody>
      </p:sp>
      <p:sp>
        <p:nvSpPr>
          <p:cNvPr id="2" name="object 2">
            <a:extLst>
              <a:ext uri="{FF2B5EF4-FFF2-40B4-BE49-F238E27FC236}">
                <a16:creationId xmlns:a16="http://schemas.microsoft.com/office/drawing/2014/main" id="{C75566A4-E6ED-19F7-DC47-A9BD90C07251}"/>
              </a:ext>
            </a:extLst>
          </p:cNvPr>
          <p:cNvSpPr txBox="1"/>
          <p:nvPr/>
        </p:nvSpPr>
        <p:spPr>
          <a:xfrm>
            <a:off x="4918300" y="472780"/>
            <a:ext cx="2486127" cy="3013646"/>
          </a:xfrm>
          <a:prstGeom prst="rect">
            <a:avLst/>
          </a:prstGeom>
        </p:spPr>
        <p:txBody>
          <a:bodyPr vert="horz" wrap="square" lIns="0" tIns="12700" rIns="0" bIns="0" rtlCol="0" anchor="t">
            <a:spAutoFit/>
          </a:bodyPr>
          <a:lstStyle/>
          <a:p>
            <a:pPr marL="12700" algn="just">
              <a:lnSpc>
                <a:spcPct val="100000"/>
              </a:lnSpc>
              <a:spcBef>
                <a:spcPts val="100"/>
              </a:spcBef>
            </a:pPr>
            <a:r>
              <a:rPr lang="en-US" dirty="0">
                <a:solidFill>
                  <a:srgbClr val="007A40"/>
                </a:solidFill>
                <a:latin typeface="Source Sans Pro" panose="020B0503030403020204" pitchFamily="34" charset="0"/>
                <a:cs typeface="UnitedSansSemiCond-Medium"/>
              </a:rPr>
              <a:t>FEES</a:t>
            </a:r>
            <a:endParaRPr lang="en-US" dirty="0">
              <a:solidFill>
                <a:srgbClr val="007A40"/>
              </a:solidFill>
            </a:endParaRPr>
          </a:p>
          <a:p>
            <a:pPr marL="0" marR="0" algn="just">
              <a:spcBef>
                <a:spcPts val="0"/>
              </a:spcBef>
              <a:spcAft>
                <a:spcPts val="0"/>
              </a:spcAft>
            </a:pPr>
            <a:endParaRPr lang="en-US" sz="1100" b="1" dirty="0">
              <a:effectLst/>
              <a:highlight>
                <a:srgbClr val="FFFF00"/>
              </a:highlight>
              <a:latin typeface="Source Sans Pro" panose="020B0503030403020204" pitchFamily="34" charset="0"/>
              <a:ea typeface="Times New Roman" panose="02020603050405020304" pitchFamily="18" charset="0"/>
              <a:cs typeface="Times New Roman" panose="02020603050405020304" pitchFamily="18" charset="0"/>
            </a:endParaRPr>
          </a:p>
          <a:p>
            <a:pPr algn="just"/>
            <a:r>
              <a:rPr lang="en-US" sz="1200" dirty="0">
                <a:latin typeface="Source Sans Pro" panose="020B0503030403020204" pitchFamily="34" charset="0"/>
              </a:rPr>
              <a:t>The office continues its practice of waiving costs to respond to simple requests, defined as </a:t>
            </a:r>
            <a:r>
              <a:rPr lang="en-US" sz="1200" i="1" dirty="0">
                <a:latin typeface="Source Sans Pro" panose="020B0503030403020204" pitchFamily="34" charset="0"/>
              </a:rPr>
              <a:t>“requests made by non-commercial entities that clearly require less than one hour of university staff time to fulfill.”</a:t>
            </a:r>
            <a:r>
              <a:rPr lang="en-US" sz="1200" dirty="0">
                <a:latin typeface="Source Sans Pro" panose="020B0503030403020204" pitchFamily="34" charset="0"/>
              </a:rPr>
              <a:t> Seventy-five percent of the requests received in FY24 were fulfilled at no cost to the requestor under this practice. (</a:t>
            </a:r>
            <a:r>
              <a:rPr lang="en-US" sz="1200" i="1" dirty="0">
                <a:latin typeface="Source Sans Pro" panose="020B0503030403020204" pitchFamily="34" charset="0"/>
              </a:rPr>
              <a:t>figure 2</a:t>
            </a:r>
            <a:r>
              <a:rPr lang="en-US" sz="1200" dirty="0">
                <a:latin typeface="Source Sans Pro" panose="020B0503030403020204" pitchFamily="34" charset="0"/>
              </a:rPr>
              <a:t>)</a:t>
            </a:r>
          </a:p>
          <a:p>
            <a:pPr algn="just"/>
            <a:endParaRPr lang="en-US" sz="1200" dirty="0">
              <a:latin typeface="Source Sans Pro" panose="020B0503030403020204" pitchFamily="34" charset="0"/>
            </a:endParaRPr>
          </a:p>
          <a:p>
            <a:pPr algn="just"/>
            <a:r>
              <a:rPr lang="en-US" sz="1200" dirty="0">
                <a:latin typeface="Source Sans Pro" panose="020B0503030403020204" pitchFamily="34" charset="0"/>
              </a:rPr>
              <a:t>In total, the office received payment for 56 requests, totaling $8,164.65.</a:t>
            </a:r>
          </a:p>
          <a:p>
            <a:pPr marL="0" marR="0" algn="just">
              <a:spcBef>
                <a:spcPts val="0"/>
              </a:spcBef>
              <a:spcAft>
                <a:spcPts val="0"/>
              </a:spcAft>
            </a:pPr>
            <a:endParaRPr lang="en-US" sz="1000" dirty="0">
              <a:highlight>
                <a:srgbClr val="FFFF00"/>
              </a:highlight>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000" dirty="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4" name="object 4">
            <a:extLst>
              <a:ext uri="{FF2B5EF4-FFF2-40B4-BE49-F238E27FC236}">
                <a16:creationId xmlns:a16="http://schemas.microsoft.com/office/drawing/2014/main" id="{C9FBD72E-E6DF-3E00-3D5A-ACB6E4BC9E65}"/>
              </a:ext>
            </a:extLst>
          </p:cNvPr>
          <p:cNvSpPr txBox="1"/>
          <p:nvPr/>
        </p:nvSpPr>
        <p:spPr>
          <a:xfrm>
            <a:off x="4918300" y="9243688"/>
            <a:ext cx="5980883" cy="512320"/>
          </a:xfrm>
          <a:prstGeom prst="rect">
            <a:avLst/>
          </a:prstGeom>
        </p:spPr>
        <p:txBody>
          <a:bodyPr vert="horz" wrap="square" lIns="0" tIns="78105" rIns="0" bIns="0" rtlCol="0">
            <a:spAutoFit/>
          </a:bodyPr>
          <a:lstStyle/>
          <a:p>
            <a:pPr marL="12700">
              <a:lnSpc>
                <a:spcPct val="100000"/>
              </a:lnSpc>
              <a:spcBef>
                <a:spcPts val="470"/>
              </a:spcBef>
            </a:pPr>
            <a:r>
              <a:rPr lang="en-US" sz="1200" dirty="0">
                <a:solidFill>
                  <a:srgbClr val="FFFFFF"/>
                </a:solidFill>
                <a:latin typeface="Source Sans Pro" panose="020B0503030403020204" pitchFamily="34" charset="0"/>
                <a:cs typeface="UnitedSansSemiCond-Medium"/>
                <a:hlinkClick r:id="rId3"/>
              </a:rPr>
              <a:t>publicrecords.uoregon.edu</a:t>
            </a:r>
            <a:r>
              <a:rPr lang="en-US" sz="1200" spc="300" dirty="0">
                <a:solidFill>
                  <a:srgbClr val="FFFFFF"/>
                </a:solidFill>
                <a:latin typeface="Source Sans Pro" panose="020B0503030403020204" pitchFamily="34" charset="0"/>
                <a:cs typeface="UnitedSansSemiCond-Medium"/>
              </a:rPr>
              <a:t> </a:t>
            </a:r>
          </a:p>
          <a:p>
            <a:pPr marL="12700">
              <a:lnSpc>
                <a:spcPct val="100000"/>
              </a:lnSpc>
              <a:spcBef>
                <a:spcPts val="470"/>
              </a:spcBef>
            </a:pPr>
            <a:r>
              <a:rPr lang="en-US" sz="1200" dirty="0">
                <a:solidFill>
                  <a:srgbClr val="FFFFFF"/>
                </a:solidFill>
                <a:latin typeface="Source Sans Pro" panose="020B0503030403020204" pitchFamily="34" charset="0"/>
                <a:cs typeface="UnitedSansSemiCond-Medium"/>
              </a:rPr>
              <a:t>541-346-6823</a:t>
            </a:r>
            <a:endParaRPr lang="en-US" sz="1200" dirty="0">
              <a:latin typeface="Source Sans Pro" panose="020B0503030403020204" pitchFamily="34" charset="0"/>
              <a:cs typeface="UnitedSansSemiCond-Medium"/>
            </a:endParaRPr>
          </a:p>
        </p:txBody>
      </p:sp>
      <p:pic>
        <p:nvPicPr>
          <p:cNvPr id="13" name="Picture 12">
            <a:extLst>
              <a:ext uri="{FF2B5EF4-FFF2-40B4-BE49-F238E27FC236}">
                <a16:creationId xmlns:a16="http://schemas.microsoft.com/office/drawing/2014/main" id="{946AB375-C030-0315-50B0-1CE6D3C0F3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3" y="9041347"/>
            <a:ext cx="4915717" cy="890421"/>
          </a:xfrm>
          <a:prstGeom prst="rect">
            <a:avLst/>
          </a:prstGeom>
        </p:spPr>
      </p:pic>
      <p:sp>
        <p:nvSpPr>
          <p:cNvPr id="6" name="TextBox 5">
            <a:extLst>
              <a:ext uri="{FF2B5EF4-FFF2-40B4-BE49-F238E27FC236}">
                <a16:creationId xmlns:a16="http://schemas.microsoft.com/office/drawing/2014/main" id="{468E5B4C-95CF-94D1-516E-C559849B5662}"/>
              </a:ext>
            </a:extLst>
          </p:cNvPr>
          <p:cNvSpPr txBox="1"/>
          <p:nvPr/>
        </p:nvSpPr>
        <p:spPr>
          <a:xfrm>
            <a:off x="320572" y="3683712"/>
            <a:ext cx="7131255" cy="4339650"/>
          </a:xfrm>
          <a:prstGeom prst="rect">
            <a:avLst/>
          </a:prstGeom>
          <a:noFill/>
        </p:spPr>
        <p:txBody>
          <a:bodyPr wrap="square" lIns="91440" tIns="45720" rIns="91440" bIns="45720" rtlCol="0" anchor="t">
            <a:spAutoFit/>
          </a:bodyPr>
          <a:lstStyle/>
          <a:p>
            <a:pPr algn="just"/>
            <a:r>
              <a:rPr lang="en-US" sz="1200" dirty="0">
                <a:latin typeface="Source Sans Pro" panose="020B0503030403020204" pitchFamily="34" charset="0"/>
              </a:rPr>
              <a:t>As in years past, the requestor category that was most likely to be charged for requests was the commercial category, with 70 requests resulting in a charge for the response, though only 39 requests were ultimately paid for. The average cost of responding to these requests was $127.39</a:t>
            </a:r>
            <a:r>
              <a:rPr lang="en-US" sz="1200" i="1" dirty="0">
                <a:latin typeface="Source Sans Pro" panose="020B0503030403020204" pitchFamily="34" charset="0"/>
              </a:rPr>
              <a:t>.</a:t>
            </a:r>
            <a:r>
              <a:rPr lang="en-US" sz="1200" dirty="0">
                <a:latin typeface="Source Sans Pro" panose="020B0503030403020204" pitchFamily="34" charset="0"/>
              </a:rPr>
              <a:t>  Of the 139 requests that did not result in a fee estimate, 50 requests were made for records that were exempt from disclosure in their entirety (largely because they were submitted for an RFP/RFQ process that was not yet complete), or for records that did not exist. Thirty-one requests were made for records already possessed by the office, and 27 requests were either abandoned or withdrawn by the requestors. The remaining 31 requests were fulfilled at no cost to the requestor because the requests were for records that were either publicly available or took so little time to fulfill that charging was logistically unsound.</a:t>
            </a:r>
          </a:p>
          <a:p>
            <a:pPr algn="just"/>
            <a:endParaRPr lang="en-US" sz="1200" dirty="0">
              <a:latin typeface="Source Sans Pro" panose="020B0503030403020204" pitchFamily="34" charset="0"/>
            </a:endParaRPr>
          </a:p>
          <a:p>
            <a:pPr algn="just"/>
            <a:r>
              <a:rPr lang="en-US" sz="1200" dirty="0">
                <a:latin typeface="Source Sans Pro" panose="020B0503030403020204" pitchFamily="34" charset="0"/>
              </a:rPr>
              <a:t>The media were the next most likely to be assessed a fee, with 64 requests resulting in a charge for the response, nine of which were from student media. Six of these requests were ultimately paid for, resulting in an average payment received of $169.69. </a:t>
            </a:r>
          </a:p>
          <a:p>
            <a:pPr algn="just"/>
            <a:endParaRPr lang="en-US" sz="1200" dirty="0">
              <a:latin typeface="Source Sans Pro" panose="020B0503030403020204" pitchFamily="34" charset="0"/>
            </a:endParaRPr>
          </a:p>
          <a:p>
            <a:pPr algn="just"/>
            <a:r>
              <a:rPr lang="en-US" sz="1200" dirty="0">
                <a:latin typeface="Source Sans Pro" panose="020B0503030403020204" pitchFamily="34" charset="0"/>
              </a:rPr>
              <a:t>One hundred nine requests made by the media were fulfilled under the office’s simple request fee waiver. There were no records responsive to 44 requests, and the remaining 22 requests were either withdrawn by the requestor or abandoned after the office sought clarification of the request.</a:t>
            </a:r>
          </a:p>
          <a:p>
            <a:pPr algn="just"/>
            <a:endParaRPr lang="en-US" sz="1200" dirty="0">
              <a:latin typeface="Source Sans Pro" panose="020B0503030403020204" pitchFamily="34" charset="0"/>
            </a:endParaRPr>
          </a:p>
          <a:p>
            <a:pPr algn="just"/>
            <a:r>
              <a:rPr lang="en-US" sz="1200" dirty="0">
                <a:latin typeface="Source Sans Pro" panose="020B0503030403020204" pitchFamily="34" charset="0"/>
              </a:rPr>
              <a:t>Private requestors, seeking records for personal use, received estimates to respond to 17 of their requests, one of which was ultimately pursued. The amount paid was $47.92. For the remaining requests: 37 were fulfilled at no cost to the requestor under the office’s simple request fee waiver, 12 requests had no responsive records, 13 were abandoned, and two were referred to other departments</a:t>
            </a:r>
            <a:r>
              <a:rPr lang="en-US" sz="1200" dirty="0"/>
              <a:t>.</a:t>
            </a:r>
          </a:p>
          <a:p>
            <a:pPr algn="just"/>
            <a:endParaRPr lang="en-US" sz="1200" dirty="0"/>
          </a:p>
        </p:txBody>
      </p:sp>
      <p:graphicFrame>
        <p:nvGraphicFramePr>
          <p:cNvPr id="8" name="Chart 7">
            <a:extLst>
              <a:ext uri="{FF2B5EF4-FFF2-40B4-BE49-F238E27FC236}">
                <a16:creationId xmlns:a16="http://schemas.microsoft.com/office/drawing/2014/main" id="{76D2FE18-5A53-4AB0-8896-8F0FD15804A2}"/>
              </a:ext>
            </a:extLst>
          </p:cNvPr>
          <p:cNvGraphicFramePr/>
          <p:nvPr>
            <p:extLst>
              <p:ext uri="{D42A27DB-BD31-4B8C-83A1-F6EECF244321}">
                <p14:modId xmlns:p14="http://schemas.microsoft.com/office/powerpoint/2010/main" val="4010606163"/>
              </p:ext>
            </p:extLst>
          </p:nvPr>
        </p:nvGraphicFramePr>
        <p:xfrm>
          <a:off x="320572" y="324911"/>
          <a:ext cx="4301233" cy="325317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3C970E4A-E9AF-315A-2AF8-76FFB44F13E9}"/>
              </a:ext>
            </a:extLst>
          </p:cNvPr>
          <p:cNvSpPr txBox="1"/>
          <p:nvPr/>
        </p:nvSpPr>
        <p:spPr>
          <a:xfrm>
            <a:off x="3363721" y="3245494"/>
            <a:ext cx="1258956" cy="246221"/>
          </a:xfrm>
          <a:prstGeom prst="rect">
            <a:avLst/>
          </a:prstGeom>
          <a:noFill/>
        </p:spPr>
        <p:txBody>
          <a:bodyPr wrap="square" rtlCol="0">
            <a:spAutoFit/>
          </a:bodyPr>
          <a:lstStyle/>
          <a:p>
            <a:r>
              <a:rPr lang="en-US" sz="1000" i="1" dirty="0">
                <a:latin typeface="Source Sans Pro" panose="020B0503030403020204" pitchFamily="34" charset="0"/>
              </a:rPr>
              <a:t>Figure 2</a:t>
            </a:r>
          </a:p>
        </p:txBody>
      </p:sp>
    </p:spTree>
    <p:extLst>
      <p:ext uri="{BB962C8B-B14F-4D97-AF65-F5344CB8AC3E}">
        <p14:creationId xmlns:p14="http://schemas.microsoft.com/office/powerpoint/2010/main" val="84985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BAE4C-3EC5-5D87-A624-394661ABBC83}"/>
            </a:ext>
          </a:extLst>
        </p:cNvPr>
        <p:cNvGrpSpPr/>
        <p:nvPr/>
      </p:nvGrpSpPr>
      <p:grpSpPr>
        <a:xfrm>
          <a:off x="0" y="0"/>
          <a:ext cx="0" cy="0"/>
          <a:chOff x="0" y="0"/>
          <a:chExt cx="0" cy="0"/>
        </a:xfrm>
      </p:grpSpPr>
      <p:sp>
        <p:nvSpPr>
          <p:cNvPr id="12" name="bg object 18">
            <a:extLst>
              <a:ext uri="{FF2B5EF4-FFF2-40B4-BE49-F238E27FC236}">
                <a16:creationId xmlns:a16="http://schemas.microsoft.com/office/drawing/2014/main" id="{F32C7237-4399-07EA-2CCA-4BAD48038654}"/>
              </a:ext>
            </a:extLst>
          </p:cNvPr>
          <p:cNvSpPr/>
          <p:nvPr/>
        </p:nvSpPr>
        <p:spPr>
          <a:xfrm>
            <a:off x="0" y="8935722"/>
            <a:ext cx="7772400" cy="1143000"/>
          </a:xfrm>
          <a:custGeom>
            <a:avLst/>
            <a:gdLst/>
            <a:ahLst/>
            <a:cxnLst/>
            <a:rect l="l" t="t" r="r" b="b"/>
            <a:pathLst>
              <a:path w="7772400" h="1143000">
                <a:moveTo>
                  <a:pt x="7772400" y="0"/>
                </a:moveTo>
                <a:lnTo>
                  <a:pt x="0" y="0"/>
                </a:lnTo>
                <a:lnTo>
                  <a:pt x="0" y="1143000"/>
                </a:lnTo>
                <a:lnTo>
                  <a:pt x="7772400" y="1143000"/>
                </a:lnTo>
                <a:lnTo>
                  <a:pt x="7772400" y="0"/>
                </a:lnTo>
                <a:close/>
              </a:path>
            </a:pathLst>
          </a:custGeom>
          <a:solidFill>
            <a:srgbClr val="007A40"/>
          </a:solidFill>
        </p:spPr>
        <p:txBody>
          <a:bodyPr wrap="square" lIns="0" tIns="0" rIns="0" bIns="0" rtlCol="0"/>
          <a:lstStyle/>
          <a:p>
            <a:endParaRPr>
              <a:latin typeface="Source Sans Pro" panose="020B0503030403020204" pitchFamily="34" charset="0"/>
            </a:endParaRPr>
          </a:p>
        </p:txBody>
      </p:sp>
      <p:sp>
        <p:nvSpPr>
          <p:cNvPr id="4" name="object 4">
            <a:extLst>
              <a:ext uri="{FF2B5EF4-FFF2-40B4-BE49-F238E27FC236}">
                <a16:creationId xmlns:a16="http://schemas.microsoft.com/office/drawing/2014/main" id="{D775183F-4E36-FB23-08A1-58AEBDF4EED0}"/>
              </a:ext>
            </a:extLst>
          </p:cNvPr>
          <p:cNvSpPr txBox="1"/>
          <p:nvPr/>
        </p:nvSpPr>
        <p:spPr>
          <a:xfrm>
            <a:off x="4918300" y="9243688"/>
            <a:ext cx="5980883" cy="512320"/>
          </a:xfrm>
          <a:prstGeom prst="rect">
            <a:avLst/>
          </a:prstGeom>
        </p:spPr>
        <p:txBody>
          <a:bodyPr vert="horz" wrap="square" lIns="0" tIns="78105" rIns="0" bIns="0" rtlCol="0">
            <a:spAutoFit/>
          </a:bodyPr>
          <a:lstStyle/>
          <a:p>
            <a:pPr marL="12700">
              <a:lnSpc>
                <a:spcPct val="100000"/>
              </a:lnSpc>
              <a:spcBef>
                <a:spcPts val="470"/>
              </a:spcBef>
            </a:pPr>
            <a:r>
              <a:rPr lang="en-US" sz="1200" dirty="0">
                <a:solidFill>
                  <a:srgbClr val="FFFFFF"/>
                </a:solidFill>
                <a:latin typeface="Source Sans Pro" panose="020B0503030403020204" pitchFamily="34" charset="0"/>
                <a:cs typeface="UnitedSansSemiCond-Medium"/>
                <a:hlinkClick r:id="rId3"/>
              </a:rPr>
              <a:t>publicrecords.uoregon.edu</a:t>
            </a:r>
            <a:r>
              <a:rPr lang="en-US" sz="1200" spc="300" dirty="0">
                <a:solidFill>
                  <a:srgbClr val="FFFFFF"/>
                </a:solidFill>
                <a:latin typeface="Source Sans Pro" panose="020B0503030403020204" pitchFamily="34" charset="0"/>
                <a:cs typeface="UnitedSansSemiCond-Medium"/>
              </a:rPr>
              <a:t> </a:t>
            </a:r>
          </a:p>
          <a:p>
            <a:pPr marL="12700">
              <a:lnSpc>
                <a:spcPct val="100000"/>
              </a:lnSpc>
              <a:spcBef>
                <a:spcPts val="470"/>
              </a:spcBef>
            </a:pPr>
            <a:r>
              <a:rPr lang="en-US" sz="1200" dirty="0">
                <a:solidFill>
                  <a:srgbClr val="FFFFFF"/>
                </a:solidFill>
                <a:latin typeface="Source Sans Pro" panose="020B0503030403020204" pitchFamily="34" charset="0"/>
                <a:cs typeface="UnitedSansSemiCond-Medium"/>
              </a:rPr>
              <a:t>541-346-6823</a:t>
            </a:r>
            <a:endParaRPr lang="en-US" sz="1200" dirty="0">
              <a:latin typeface="Source Sans Pro" panose="020B0503030403020204" pitchFamily="34" charset="0"/>
              <a:cs typeface="UnitedSansSemiCond-Medium"/>
            </a:endParaRPr>
          </a:p>
        </p:txBody>
      </p:sp>
      <p:pic>
        <p:nvPicPr>
          <p:cNvPr id="13" name="Picture 12">
            <a:extLst>
              <a:ext uri="{FF2B5EF4-FFF2-40B4-BE49-F238E27FC236}">
                <a16:creationId xmlns:a16="http://schemas.microsoft.com/office/drawing/2014/main" id="{882916B8-50E4-FE7D-9DBC-6A60B96F09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3" y="9041347"/>
            <a:ext cx="4915717" cy="890421"/>
          </a:xfrm>
          <a:prstGeom prst="rect">
            <a:avLst/>
          </a:prstGeom>
        </p:spPr>
      </p:pic>
      <p:sp>
        <p:nvSpPr>
          <p:cNvPr id="8" name="TextBox 7">
            <a:extLst>
              <a:ext uri="{FF2B5EF4-FFF2-40B4-BE49-F238E27FC236}">
                <a16:creationId xmlns:a16="http://schemas.microsoft.com/office/drawing/2014/main" id="{E3BC4A74-5EC6-EB1B-39CB-ED2D795D19A1}"/>
              </a:ext>
            </a:extLst>
          </p:cNvPr>
          <p:cNvSpPr txBox="1"/>
          <p:nvPr/>
        </p:nvSpPr>
        <p:spPr>
          <a:xfrm>
            <a:off x="439735" y="484917"/>
            <a:ext cx="6892927" cy="2739211"/>
          </a:xfrm>
          <a:prstGeom prst="rect">
            <a:avLst/>
          </a:prstGeom>
          <a:noFill/>
        </p:spPr>
        <p:txBody>
          <a:bodyPr wrap="square" lIns="91440" tIns="45720" rIns="91440" bIns="45720" rtlCol="0" anchor="t">
            <a:spAutoFit/>
          </a:bodyPr>
          <a:lstStyle/>
          <a:p>
            <a:pPr marL="0" marR="0" algn="just">
              <a:spcBef>
                <a:spcPts val="0"/>
              </a:spcBef>
              <a:spcAft>
                <a:spcPts val="0"/>
              </a:spcAft>
            </a:pPr>
            <a:r>
              <a:rPr lang="en-US" dirty="0">
                <a:solidFill>
                  <a:srgbClr val="007A40"/>
                </a:solidFill>
                <a:effectLst/>
                <a:latin typeface="Source Sans Pro" panose="020B0503030403020204" pitchFamily="34" charset="0"/>
                <a:ea typeface="Times New Roman" panose="02020603050405020304" pitchFamily="18" charset="0"/>
                <a:cs typeface="Times New Roman" panose="02020603050405020304" pitchFamily="18" charset="0"/>
              </a:rPr>
              <a:t>COMPLIANCE</a:t>
            </a:r>
          </a:p>
          <a:p>
            <a:pPr marL="0" marR="0" algn="just">
              <a:spcBef>
                <a:spcPts val="0"/>
              </a:spcBef>
              <a:spcAft>
                <a:spcPts val="0"/>
              </a:spcAft>
            </a:pPr>
            <a:endParaRPr lang="en-US" sz="1200" dirty="0">
              <a:effectLst/>
              <a:latin typeface="Source Sans Pro" panose="020B0503030403020204" pitchFamily="34" charset="0"/>
              <a:ea typeface="Calibri" panose="020F0502020204030204" pitchFamily="34" charset="0"/>
              <a:cs typeface="Times New Roman" panose="02020603050405020304" pitchFamily="18" charset="0"/>
            </a:endParaRPr>
          </a:p>
          <a:p>
            <a:pPr algn="just"/>
            <a:r>
              <a:rPr lang="en-US" sz="1200" dirty="0">
                <a:latin typeface="Source Sans Pro" panose="020B0503030403020204" pitchFamily="34" charset="0"/>
              </a:rPr>
              <a:t>Of the 542 requests received in FY24, the office processed 38 requests beyond the default statutory completion date of fifteen business days to complete. These cases comprised seven percent of the public records requests handled by the office during the fiscal year. A fee was charged for 13</a:t>
            </a:r>
            <a:r>
              <a:rPr lang="en-US" sz="1200" b="1" dirty="0">
                <a:latin typeface="Source Sans Pro" panose="020B0503030403020204" pitchFamily="34" charset="0"/>
              </a:rPr>
              <a:t> </a:t>
            </a:r>
            <a:r>
              <a:rPr lang="en-US" sz="1200" dirty="0">
                <a:latin typeface="Source Sans Pro" panose="020B0503030403020204" pitchFamily="34" charset="0"/>
              </a:rPr>
              <a:t>of these requests, with an average payment of</a:t>
            </a:r>
            <a:r>
              <a:rPr lang="en-US" sz="1200" b="1" dirty="0">
                <a:latin typeface="Source Sans Pro" panose="020B0503030403020204" pitchFamily="34" charset="0"/>
              </a:rPr>
              <a:t> </a:t>
            </a:r>
            <a:r>
              <a:rPr lang="en-US" sz="1200" dirty="0">
                <a:latin typeface="Source Sans Pro" panose="020B0503030403020204" pitchFamily="34" charset="0"/>
              </a:rPr>
              <a:t>$283.60. Fourteen of the requests that required over fifteen business days to complete were made by the News Media, and four were made by Student Media. Nearly all the requests were complex requests for emails and other correspondence. The office also received eight highly complex requests made by a law firm, six of which carried over into FY25. All these requests required over 15 business days to complete, due to the complex and sensitive nature of the records.</a:t>
            </a:r>
            <a:r>
              <a:rPr lang="en-US" sz="1200" b="1" dirty="0">
                <a:latin typeface="Source Sans Pro" panose="020B0503030403020204" pitchFamily="34" charset="0"/>
              </a:rPr>
              <a:t> </a:t>
            </a:r>
            <a:r>
              <a:rPr lang="en-US" sz="1200" dirty="0">
                <a:latin typeface="Source Sans Pro" panose="020B0503030403020204" pitchFamily="34" charset="0"/>
              </a:rPr>
              <a:t>In all cases, a reasonable estimated date was provided to the requester, and thus the office finished the year with 100 percent compliance with the deadlines imposed by the Oregon Public Records Law.</a:t>
            </a:r>
          </a:p>
          <a:p>
            <a:pPr marL="0" marR="0" algn="just">
              <a:spcBef>
                <a:spcPts val="0"/>
              </a:spcBef>
              <a:spcAft>
                <a:spcPts val="0"/>
              </a:spcAft>
            </a:pPr>
            <a:endParaRPr lang="en-US" sz="1200" dirty="0">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000" dirty="0">
              <a:latin typeface="Source Sans Pro" panose="020B0503030403020204" pitchFamily="34" charset="0"/>
            </a:endParaRPr>
          </a:p>
        </p:txBody>
      </p:sp>
      <p:graphicFrame>
        <p:nvGraphicFramePr>
          <p:cNvPr id="3" name="Chart 2">
            <a:extLst>
              <a:ext uri="{FF2B5EF4-FFF2-40B4-BE49-F238E27FC236}">
                <a16:creationId xmlns:a16="http://schemas.microsoft.com/office/drawing/2014/main" id="{00000000-0008-0000-0500-000004000000}"/>
              </a:ext>
            </a:extLst>
          </p:cNvPr>
          <p:cNvGraphicFramePr/>
          <p:nvPr>
            <p:extLst>
              <p:ext uri="{D42A27DB-BD31-4B8C-83A1-F6EECF244321}">
                <p14:modId xmlns:p14="http://schemas.microsoft.com/office/powerpoint/2010/main" val="3658799447"/>
              </p:ext>
            </p:extLst>
          </p:nvPr>
        </p:nvGraphicFramePr>
        <p:xfrm>
          <a:off x="1619605" y="2901392"/>
          <a:ext cx="4533186" cy="235184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80986E56-7173-383B-4AE6-0ABF39CE9917}"/>
              </a:ext>
            </a:extLst>
          </p:cNvPr>
          <p:cNvSpPr txBox="1"/>
          <p:nvPr/>
        </p:nvSpPr>
        <p:spPr>
          <a:xfrm>
            <a:off x="439735" y="4864234"/>
            <a:ext cx="6892927" cy="3970318"/>
          </a:xfrm>
          <a:prstGeom prst="rect">
            <a:avLst/>
          </a:prstGeom>
          <a:noFill/>
        </p:spPr>
        <p:txBody>
          <a:bodyPr wrap="square" rtlCol="0">
            <a:spAutoFit/>
          </a:bodyPr>
          <a:lstStyle/>
          <a:p>
            <a:pPr algn="just"/>
            <a:r>
              <a:rPr lang="en-US" dirty="0">
                <a:solidFill>
                  <a:srgbClr val="007A40"/>
                </a:solidFill>
                <a:latin typeface="Source Sans Pro" panose="020B0503030403020204" pitchFamily="34" charset="0"/>
              </a:rPr>
              <a:t>TIMELINESS</a:t>
            </a:r>
          </a:p>
          <a:p>
            <a:pPr marL="0" marR="0" algn="just">
              <a:spcBef>
                <a:spcPts val="0"/>
              </a:spcBef>
              <a:spcAft>
                <a:spcPts val="0"/>
              </a:spcAft>
            </a:pPr>
            <a:endParaRPr lang="en-US" sz="1800" dirty="0">
              <a:effectLst/>
              <a:latin typeface="Source Sans Pro" panose="020B0503030403020204" pitchFamily="34" charset="0"/>
              <a:ea typeface="Calibri" panose="020F0502020204030204" pitchFamily="34" charset="0"/>
              <a:cs typeface="Times New Roman" panose="02020603050405020304" pitchFamily="18" charset="0"/>
            </a:endParaRPr>
          </a:p>
          <a:p>
            <a:pPr algn="just"/>
            <a:r>
              <a:rPr lang="en-US" sz="1200" dirty="0">
                <a:latin typeface="Source Sans Pro" panose="020B0503030403020204" pitchFamily="34" charset="0"/>
              </a:rPr>
              <a:t>The metric the office tracks most closely is the time between receiving a request (or a clarification of that request), or the time from when requested payment is made, until the day the requested records are transmitted (</a:t>
            </a:r>
            <a:r>
              <a:rPr lang="en-US" sz="1200" i="1" dirty="0">
                <a:latin typeface="Source Sans Pro" panose="020B0503030403020204" pitchFamily="34" charset="0"/>
              </a:rPr>
              <a:t>figure 3</a:t>
            </a:r>
            <a:r>
              <a:rPr lang="en-US" sz="1200" dirty="0">
                <a:latin typeface="Source Sans Pro" panose="020B0503030403020204" pitchFamily="34" charset="0"/>
              </a:rPr>
              <a:t>). During FY24, the office had nine</a:t>
            </a:r>
            <a:r>
              <a:rPr lang="en-US" sz="1200" b="1" dirty="0">
                <a:latin typeface="Source Sans Pro" panose="020B0503030403020204" pitchFamily="34" charset="0"/>
              </a:rPr>
              <a:t> </a:t>
            </a:r>
            <a:r>
              <a:rPr lang="en-US" sz="1200" dirty="0">
                <a:latin typeface="Source Sans Pro" panose="020B0503030403020204" pitchFamily="34" charset="0"/>
              </a:rPr>
              <a:t>requests that fell significantly outside its usual processing times. As mentioned above, eight of these requests were from a law firm seeking records related to the work of faculty in the University’s School of Law and Department of Earth Sciences, and one was from an organization seeking records sent to or from an employee in the Division of Equity and Inclusion related to their work in diversity, equity, and inclusion. All nine requests were extraordinarily expansive in scope and required significant communication with the requestors. Six of the eight requests from the law firm timed out for lack of communication nearly a full year after the requests were made; two were withdrawn by the requestor six months after they were received. Of the six requests that were considered abandoned, all were re-made in the new fiscal year. </a:t>
            </a:r>
          </a:p>
          <a:p>
            <a:pPr algn="just"/>
            <a:endParaRPr lang="en-US" sz="1200" dirty="0">
              <a:latin typeface="Source Sans Pro" panose="020B0503030403020204" pitchFamily="34" charset="0"/>
            </a:endParaRPr>
          </a:p>
          <a:p>
            <a:pPr algn="just"/>
            <a:r>
              <a:rPr lang="en-US" sz="1200" dirty="0">
                <a:latin typeface="Source Sans Pro" panose="020B0503030403020204" pitchFamily="34" charset="0"/>
              </a:rPr>
              <a:t>The request by the organization seeking Equity and Inclusion materials has remained ongoing, as the requestor consistently communicates needed clarifying information shortly before the 60-day window closes, after which the request would otherwise be deemed abandoned.</a:t>
            </a:r>
          </a:p>
          <a:p>
            <a:pPr algn="just"/>
            <a:r>
              <a:rPr lang="en-US" sz="1200" dirty="0">
                <a:latin typeface="Source Sans Pro" panose="020B0503030403020204" pitchFamily="34" charset="0"/>
              </a:rPr>
              <a:t>These outliers notwithstanding, the office completed 22 of the remaining 29 requests that required more than 15 business days to respond to within a week of the original due date. The other seven requests were completed within two weeks of the original due date. </a:t>
            </a:r>
          </a:p>
        </p:txBody>
      </p:sp>
      <p:sp>
        <p:nvSpPr>
          <p:cNvPr id="6" name="TextBox 5">
            <a:extLst>
              <a:ext uri="{FF2B5EF4-FFF2-40B4-BE49-F238E27FC236}">
                <a16:creationId xmlns:a16="http://schemas.microsoft.com/office/drawing/2014/main" id="{0AA52EF7-F03A-72DA-183D-5C14A4BA90EC}"/>
              </a:ext>
            </a:extLst>
          </p:cNvPr>
          <p:cNvSpPr txBox="1"/>
          <p:nvPr/>
        </p:nvSpPr>
        <p:spPr>
          <a:xfrm>
            <a:off x="5178018" y="4906089"/>
            <a:ext cx="1043139" cy="246221"/>
          </a:xfrm>
          <a:prstGeom prst="rect">
            <a:avLst/>
          </a:prstGeom>
          <a:noFill/>
        </p:spPr>
        <p:txBody>
          <a:bodyPr wrap="square" rtlCol="0">
            <a:spAutoFit/>
          </a:bodyPr>
          <a:lstStyle/>
          <a:p>
            <a:r>
              <a:rPr lang="en-US" sz="1000" i="1" dirty="0">
                <a:latin typeface="Source Sans Pro" panose="020B0503030403020204" pitchFamily="34" charset="0"/>
              </a:rPr>
              <a:t>Figure 3</a:t>
            </a:r>
          </a:p>
        </p:txBody>
      </p:sp>
    </p:spTree>
    <p:extLst>
      <p:ext uri="{BB962C8B-B14F-4D97-AF65-F5344CB8AC3E}">
        <p14:creationId xmlns:p14="http://schemas.microsoft.com/office/powerpoint/2010/main" val="22898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35D0B-B8EB-0793-AF48-D0954635C3DC}"/>
            </a:ext>
          </a:extLst>
        </p:cNvPr>
        <p:cNvGrpSpPr/>
        <p:nvPr/>
      </p:nvGrpSpPr>
      <p:grpSpPr>
        <a:xfrm>
          <a:off x="0" y="0"/>
          <a:ext cx="0" cy="0"/>
          <a:chOff x="0" y="0"/>
          <a:chExt cx="0" cy="0"/>
        </a:xfrm>
      </p:grpSpPr>
      <p:sp>
        <p:nvSpPr>
          <p:cNvPr id="12" name="bg object 18">
            <a:extLst>
              <a:ext uri="{FF2B5EF4-FFF2-40B4-BE49-F238E27FC236}">
                <a16:creationId xmlns:a16="http://schemas.microsoft.com/office/drawing/2014/main" id="{28B350A5-AF53-9E4F-79F8-A707D3AE4748}"/>
              </a:ext>
            </a:extLst>
          </p:cNvPr>
          <p:cNvSpPr/>
          <p:nvPr/>
        </p:nvSpPr>
        <p:spPr>
          <a:xfrm>
            <a:off x="0" y="8935722"/>
            <a:ext cx="7772400" cy="1143000"/>
          </a:xfrm>
          <a:custGeom>
            <a:avLst/>
            <a:gdLst/>
            <a:ahLst/>
            <a:cxnLst/>
            <a:rect l="l" t="t" r="r" b="b"/>
            <a:pathLst>
              <a:path w="7772400" h="1143000">
                <a:moveTo>
                  <a:pt x="7772400" y="0"/>
                </a:moveTo>
                <a:lnTo>
                  <a:pt x="0" y="0"/>
                </a:lnTo>
                <a:lnTo>
                  <a:pt x="0" y="1143000"/>
                </a:lnTo>
                <a:lnTo>
                  <a:pt x="7772400" y="1143000"/>
                </a:lnTo>
                <a:lnTo>
                  <a:pt x="7772400" y="0"/>
                </a:lnTo>
                <a:close/>
              </a:path>
            </a:pathLst>
          </a:custGeom>
          <a:solidFill>
            <a:srgbClr val="007A40"/>
          </a:solidFill>
        </p:spPr>
        <p:txBody>
          <a:bodyPr wrap="square" lIns="0" tIns="0" rIns="0" bIns="0" rtlCol="0"/>
          <a:lstStyle/>
          <a:p>
            <a:endParaRPr>
              <a:latin typeface="Source Sans Pro" panose="020B0503030403020204" pitchFamily="34" charset="0"/>
            </a:endParaRPr>
          </a:p>
        </p:txBody>
      </p:sp>
      <p:sp>
        <p:nvSpPr>
          <p:cNvPr id="4" name="object 4">
            <a:extLst>
              <a:ext uri="{FF2B5EF4-FFF2-40B4-BE49-F238E27FC236}">
                <a16:creationId xmlns:a16="http://schemas.microsoft.com/office/drawing/2014/main" id="{E0579FF5-EBC6-77C6-9069-2DA98EB99986}"/>
              </a:ext>
            </a:extLst>
          </p:cNvPr>
          <p:cNvSpPr txBox="1"/>
          <p:nvPr/>
        </p:nvSpPr>
        <p:spPr>
          <a:xfrm>
            <a:off x="4918300" y="9243688"/>
            <a:ext cx="5980883" cy="512320"/>
          </a:xfrm>
          <a:prstGeom prst="rect">
            <a:avLst/>
          </a:prstGeom>
        </p:spPr>
        <p:txBody>
          <a:bodyPr vert="horz" wrap="square" lIns="0" tIns="78105" rIns="0" bIns="0" rtlCol="0">
            <a:spAutoFit/>
          </a:bodyPr>
          <a:lstStyle/>
          <a:p>
            <a:pPr marL="12700">
              <a:lnSpc>
                <a:spcPct val="100000"/>
              </a:lnSpc>
              <a:spcBef>
                <a:spcPts val="470"/>
              </a:spcBef>
            </a:pPr>
            <a:r>
              <a:rPr lang="en-US" sz="1200" dirty="0">
                <a:solidFill>
                  <a:srgbClr val="FFFFFF"/>
                </a:solidFill>
                <a:latin typeface="Source Sans Pro" panose="020B0503030403020204" pitchFamily="34" charset="0"/>
                <a:cs typeface="UnitedSansSemiCond-Medium"/>
                <a:hlinkClick r:id="rId3"/>
              </a:rPr>
              <a:t>publicrecords.uoregon.edu</a:t>
            </a:r>
            <a:r>
              <a:rPr lang="en-US" sz="1200" spc="300" dirty="0">
                <a:solidFill>
                  <a:srgbClr val="FFFFFF"/>
                </a:solidFill>
                <a:latin typeface="Source Sans Pro" panose="020B0503030403020204" pitchFamily="34" charset="0"/>
                <a:cs typeface="UnitedSansSemiCond-Medium"/>
              </a:rPr>
              <a:t> </a:t>
            </a:r>
          </a:p>
          <a:p>
            <a:pPr marL="12700">
              <a:lnSpc>
                <a:spcPct val="100000"/>
              </a:lnSpc>
              <a:spcBef>
                <a:spcPts val="470"/>
              </a:spcBef>
            </a:pPr>
            <a:r>
              <a:rPr lang="en-US" sz="1200" dirty="0">
                <a:solidFill>
                  <a:srgbClr val="FFFFFF"/>
                </a:solidFill>
                <a:latin typeface="Source Sans Pro" panose="020B0503030403020204" pitchFamily="34" charset="0"/>
                <a:cs typeface="UnitedSansSemiCond-Medium"/>
              </a:rPr>
              <a:t>541-346-6823</a:t>
            </a:r>
            <a:endParaRPr lang="en-US" sz="1200" dirty="0">
              <a:latin typeface="Source Sans Pro" panose="020B0503030403020204" pitchFamily="34" charset="0"/>
              <a:cs typeface="UnitedSansSemiCond-Medium"/>
            </a:endParaRPr>
          </a:p>
        </p:txBody>
      </p:sp>
      <p:pic>
        <p:nvPicPr>
          <p:cNvPr id="13" name="Picture 12">
            <a:extLst>
              <a:ext uri="{FF2B5EF4-FFF2-40B4-BE49-F238E27FC236}">
                <a16:creationId xmlns:a16="http://schemas.microsoft.com/office/drawing/2014/main" id="{1F77576C-6AA1-E320-39C5-D0411D03F0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3" y="9041347"/>
            <a:ext cx="4915717" cy="890421"/>
          </a:xfrm>
          <a:prstGeom prst="rect">
            <a:avLst/>
          </a:prstGeom>
        </p:spPr>
      </p:pic>
      <p:sp>
        <p:nvSpPr>
          <p:cNvPr id="8" name="TextBox 7">
            <a:extLst>
              <a:ext uri="{FF2B5EF4-FFF2-40B4-BE49-F238E27FC236}">
                <a16:creationId xmlns:a16="http://schemas.microsoft.com/office/drawing/2014/main" id="{94E2D2D1-9C5C-2AD2-F198-064B8E79639A}"/>
              </a:ext>
            </a:extLst>
          </p:cNvPr>
          <p:cNvSpPr txBox="1"/>
          <p:nvPr/>
        </p:nvSpPr>
        <p:spPr>
          <a:xfrm>
            <a:off x="439735" y="633697"/>
            <a:ext cx="6892927" cy="2369880"/>
          </a:xfrm>
          <a:prstGeom prst="rect">
            <a:avLst/>
          </a:prstGeom>
          <a:noFill/>
        </p:spPr>
        <p:txBody>
          <a:bodyPr wrap="square" lIns="91440" tIns="45720" rIns="91440" bIns="45720" rtlCol="0" anchor="t">
            <a:spAutoFit/>
          </a:bodyPr>
          <a:lstStyle/>
          <a:p>
            <a:pPr algn="just"/>
            <a:r>
              <a:rPr lang="en-US" dirty="0">
                <a:solidFill>
                  <a:srgbClr val="007A40"/>
                </a:solidFill>
                <a:latin typeface="Source Sans Pro" panose="020B0503030403020204" pitchFamily="34" charset="0"/>
              </a:rPr>
              <a:t>TRANSPARENCY</a:t>
            </a:r>
          </a:p>
          <a:p>
            <a:pPr algn="just"/>
            <a:endParaRPr lang="en-US" sz="1200" dirty="0">
              <a:solidFill>
                <a:srgbClr val="007A40"/>
              </a:solidFill>
              <a:latin typeface="Source Sans Pro" panose="020B0503030403020204" pitchFamily="34" charset="0"/>
            </a:endParaRPr>
          </a:p>
          <a:p>
            <a:r>
              <a:rPr lang="en-US" sz="1200" dirty="0">
                <a:latin typeface="Source Sans Pro" panose="020B0503030403020204" pitchFamily="34" charset="0"/>
              </a:rPr>
              <a:t>The office believes the primary purpose of the Oregon Public Records Law is to provide transparency in the workings of public entities. The office strives to balance this transparency with the need to protect certain types of information submitted to public bodies, including student records, private information, personnel records, faculty research, and trade secrets. In FY23, 204 requests had records provided to requestors without redactions, 93 were provided with some redactions, 26 were denied in full, 47 had no responsive records, three were referred, and 83 were closed for other reasons, mostly due to being abandoned by the requester. (</a:t>
            </a:r>
            <a:r>
              <a:rPr lang="en-US" sz="1200" i="1" dirty="0">
                <a:latin typeface="Source Sans Pro" panose="020B0503030403020204" pitchFamily="34" charset="0"/>
              </a:rPr>
              <a:t>figure 4</a:t>
            </a:r>
            <a:r>
              <a:rPr lang="en-US" sz="1200" dirty="0">
                <a:latin typeface="Source Sans Pro" panose="020B0503030403020204" pitchFamily="34" charset="0"/>
              </a:rPr>
              <a:t>)</a:t>
            </a:r>
          </a:p>
          <a:p>
            <a:pPr algn="just"/>
            <a:endParaRPr lang="en-US" sz="1200" dirty="0">
              <a:latin typeface="Source Sans Pro" panose="020B0503030403020204" pitchFamily="34" charset="0"/>
            </a:endParaRPr>
          </a:p>
          <a:p>
            <a:pPr algn="just"/>
            <a:endParaRPr lang="en-US" sz="1200" dirty="0"/>
          </a:p>
          <a:p>
            <a:pPr marL="0" marR="0" algn="just">
              <a:spcBef>
                <a:spcPts val="0"/>
              </a:spcBef>
              <a:spcAft>
                <a:spcPts val="0"/>
              </a:spcAft>
            </a:pPr>
            <a:endParaRPr lang="en-US" sz="1000" dirty="0">
              <a:latin typeface="Source Sans Pro" panose="020B0503030403020204" pitchFamily="34" charset="0"/>
            </a:endParaRPr>
          </a:p>
        </p:txBody>
      </p:sp>
      <p:graphicFrame>
        <p:nvGraphicFramePr>
          <p:cNvPr id="6" name="Chart 5">
            <a:extLst>
              <a:ext uri="{FF2B5EF4-FFF2-40B4-BE49-F238E27FC236}">
                <a16:creationId xmlns:a16="http://schemas.microsoft.com/office/drawing/2014/main" id="{00000000-0008-0000-0500-000008000000}"/>
              </a:ext>
            </a:extLst>
          </p:cNvPr>
          <p:cNvGraphicFramePr/>
          <p:nvPr>
            <p:extLst>
              <p:ext uri="{D42A27DB-BD31-4B8C-83A1-F6EECF244321}">
                <p14:modId xmlns:p14="http://schemas.microsoft.com/office/powerpoint/2010/main" val="824741631"/>
              </p:ext>
            </p:extLst>
          </p:nvPr>
        </p:nvGraphicFramePr>
        <p:xfrm>
          <a:off x="267456" y="2616200"/>
          <a:ext cx="6892927" cy="3557803"/>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E514C26D-868E-35D5-DF4E-079D701DB41F}"/>
              </a:ext>
            </a:extLst>
          </p:cNvPr>
          <p:cNvSpPr txBox="1"/>
          <p:nvPr/>
        </p:nvSpPr>
        <p:spPr>
          <a:xfrm>
            <a:off x="6113461" y="6174003"/>
            <a:ext cx="1046922" cy="246221"/>
          </a:xfrm>
          <a:prstGeom prst="rect">
            <a:avLst/>
          </a:prstGeom>
          <a:noFill/>
        </p:spPr>
        <p:txBody>
          <a:bodyPr wrap="square" rtlCol="0">
            <a:spAutoFit/>
          </a:bodyPr>
          <a:lstStyle/>
          <a:p>
            <a:r>
              <a:rPr lang="en-US" sz="1000" i="1" dirty="0">
                <a:latin typeface="Source Sans Pro" panose="020B0503030403020204" pitchFamily="34" charset="0"/>
              </a:rPr>
              <a:t>Figure 4</a:t>
            </a:r>
          </a:p>
        </p:txBody>
      </p:sp>
    </p:spTree>
    <p:extLst>
      <p:ext uri="{BB962C8B-B14F-4D97-AF65-F5344CB8AC3E}">
        <p14:creationId xmlns:p14="http://schemas.microsoft.com/office/powerpoint/2010/main" val="389910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CF0FF-E2FF-B690-87CC-19F345A3F785}"/>
            </a:ext>
          </a:extLst>
        </p:cNvPr>
        <p:cNvGrpSpPr/>
        <p:nvPr/>
      </p:nvGrpSpPr>
      <p:grpSpPr>
        <a:xfrm>
          <a:off x="0" y="0"/>
          <a:ext cx="0" cy="0"/>
          <a:chOff x="0" y="0"/>
          <a:chExt cx="0" cy="0"/>
        </a:xfrm>
      </p:grpSpPr>
      <p:sp>
        <p:nvSpPr>
          <p:cNvPr id="12" name="bg object 18">
            <a:extLst>
              <a:ext uri="{FF2B5EF4-FFF2-40B4-BE49-F238E27FC236}">
                <a16:creationId xmlns:a16="http://schemas.microsoft.com/office/drawing/2014/main" id="{B38E3B8F-986F-844B-9F5A-214264C16C6F}"/>
              </a:ext>
            </a:extLst>
          </p:cNvPr>
          <p:cNvSpPr/>
          <p:nvPr/>
        </p:nvSpPr>
        <p:spPr>
          <a:xfrm>
            <a:off x="0" y="8935722"/>
            <a:ext cx="7772400" cy="1143000"/>
          </a:xfrm>
          <a:custGeom>
            <a:avLst/>
            <a:gdLst/>
            <a:ahLst/>
            <a:cxnLst/>
            <a:rect l="l" t="t" r="r" b="b"/>
            <a:pathLst>
              <a:path w="7772400" h="1143000">
                <a:moveTo>
                  <a:pt x="7772400" y="0"/>
                </a:moveTo>
                <a:lnTo>
                  <a:pt x="0" y="0"/>
                </a:lnTo>
                <a:lnTo>
                  <a:pt x="0" y="1143000"/>
                </a:lnTo>
                <a:lnTo>
                  <a:pt x="7772400" y="1143000"/>
                </a:lnTo>
                <a:lnTo>
                  <a:pt x="7772400" y="0"/>
                </a:lnTo>
                <a:close/>
              </a:path>
            </a:pathLst>
          </a:custGeom>
          <a:solidFill>
            <a:srgbClr val="007A40"/>
          </a:solidFill>
        </p:spPr>
        <p:txBody>
          <a:bodyPr wrap="square" lIns="0" tIns="0" rIns="0" bIns="0" rtlCol="0"/>
          <a:lstStyle/>
          <a:p>
            <a:endParaRPr>
              <a:latin typeface="Source Sans Pro" panose="020B0503030403020204" pitchFamily="34" charset="0"/>
            </a:endParaRPr>
          </a:p>
        </p:txBody>
      </p:sp>
      <p:sp>
        <p:nvSpPr>
          <p:cNvPr id="4" name="object 4">
            <a:extLst>
              <a:ext uri="{FF2B5EF4-FFF2-40B4-BE49-F238E27FC236}">
                <a16:creationId xmlns:a16="http://schemas.microsoft.com/office/drawing/2014/main" id="{E620E790-3C3C-32A3-9552-CBCE8A6D43CC}"/>
              </a:ext>
            </a:extLst>
          </p:cNvPr>
          <p:cNvSpPr txBox="1"/>
          <p:nvPr/>
        </p:nvSpPr>
        <p:spPr>
          <a:xfrm>
            <a:off x="4918300" y="9243688"/>
            <a:ext cx="5980883" cy="512320"/>
          </a:xfrm>
          <a:prstGeom prst="rect">
            <a:avLst/>
          </a:prstGeom>
        </p:spPr>
        <p:txBody>
          <a:bodyPr vert="horz" wrap="square" lIns="0" tIns="78105" rIns="0" bIns="0" rtlCol="0">
            <a:spAutoFit/>
          </a:bodyPr>
          <a:lstStyle/>
          <a:p>
            <a:pPr marL="12700">
              <a:lnSpc>
                <a:spcPct val="100000"/>
              </a:lnSpc>
              <a:spcBef>
                <a:spcPts val="470"/>
              </a:spcBef>
            </a:pPr>
            <a:r>
              <a:rPr lang="en-US" sz="1200" dirty="0">
                <a:solidFill>
                  <a:srgbClr val="FFFFFF"/>
                </a:solidFill>
                <a:latin typeface="Source Sans Pro" panose="020B0503030403020204" pitchFamily="34" charset="0"/>
                <a:cs typeface="UnitedSansSemiCond-Medium"/>
                <a:hlinkClick r:id="rId3"/>
              </a:rPr>
              <a:t>publicrecords.uoregon.edu</a:t>
            </a:r>
            <a:r>
              <a:rPr lang="en-US" sz="1200" spc="300" dirty="0">
                <a:solidFill>
                  <a:srgbClr val="FFFFFF"/>
                </a:solidFill>
                <a:latin typeface="Source Sans Pro" panose="020B0503030403020204" pitchFamily="34" charset="0"/>
                <a:cs typeface="UnitedSansSemiCond-Medium"/>
              </a:rPr>
              <a:t> </a:t>
            </a:r>
          </a:p>
          <a:p>
            <a:pPr marL="12700">
              <a:lnSpc>
                <a:spcPct val="100000"/>
              </a:lnSpc>
              <a:spcBef>
                <a:spcPts val="470"/>
              </a:spcBef>
            </a:pPr>
            <a:r>
              <a:rPr lang="en-US" sz="1200" dirty="0">
                <a:solidFill>
                  <a:srgbClr val="FFFFFF"/>
                </a:solidFill>
                <a:latin typeface="Source Sans Pro" panose="020B0503030403020204" pitchFamily="34" charset="0"/>
                <a:cs typeface="UnitedSansSemiCond-Medium"/>
              </a:rPr>
              <a:t>541-346-6823</a:t>
            </a:r>
            <a:endParaRPr lang="en-US" sz="1200" dirty="0">
              <a:latin typeface="Source Sans Pro" panose="020B0503030403020204" pitchFamily="34" charset="0"/>
              <a:cs typeface="UnitedSansSemiCond-Medium"/>
            </a:endParaRPr>
          </a:p>
        </p:txBody>
      </p:sp>
      <p:pic>
        <p:nvPicPr>
          <p:cNvPr id="13" name="Picture 12">
            <a:extLst>
              <a:ext uri="{FF2B5EF4-FFF2-40B4-BE49-F238E27FC236}">
                <a16:creationId xmlns:a16="http://schemas.microsoft.com/office/drawing/2014/main" id="{ACE534A0-CACA-09E6-58F8-15614337E4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3" y="9041347"/>
            <a:ext cx="4915717" cy="890421"/>
          </a:xfrm>
          <a:prstGeom prst="rect">
            <a:avLst/>
          </a:prstGeom>
        </p:spPr>
      </p:pic>
      <p:sp>
        <p:nvSpPr>
          <p:cNvPr id="8" name="TextBox 7">
            <a:extLst>
              <a:ext uri="{FF2B5EF4-FFF2-40B4-BE49-F238E27FC236}">
                <a16:creationId xmlns:a16="http://schemas.microsoft.com/office/drawing/2014/main" id="{CD6202A0-AA47-F180-9BDE-2BE9A0A0BC88}"/>
              </a:ext>
            </a:extLst>
          </p:cNvPr>
          <p:cNvSpPr txBox="1"/>
          <p:nvPr/>
        </p:nvSpPr>
        <p:spPr>
          <a:xfrm>
            <a:off x="439736" y="278773"/>
            <a:ext cx="6892927" cy="2800767"/>
          </a:xfrm>
          <a:prstGeom prst="rect">
            <a:avLst/>
          </a:prstGeom>
          <a:noFill/>
        </p:spPr>
        <p:txBody>
          <a:bodyPr wrap="square" lIns="91440" tIns="45720" rIns="91440" bIns="45720" rtlCol="0" anchor="t">
            <a:spAutoFit/>
          </a:bodyPr>
          <a:lstStyle/>
          <a:p>
            <a:pPr algn="just"/>
            <a:r>
              <a:rPr lang="en-US" dirty="0">
                <a:solidFill>
                  <a:srgbClr val="007A40"/>
                </a:solidFill>
                <a:latin typeface="Source Sans Pro" panose="020B0503030403020204" pitchFamily="34" charset="0"/>
              </a:rPr>
              <a:t>RESPONDING DEPARTMENTS</a:t>
            </a:r>
          </a:p>
          <a:p>
            <a:pPr algn="just"/>
            <a:endParaRPr lang="en-US" sz="1600" dirty="0">
              <a:latin typeface="Source Sans Pro" panose="020B0503030403020204" pitchFamily="34" charset="0"/>
            </a:endParaRPr>
          </a:p>
          <a:p>
            <a:pPr algn="just"/>
            <a:r>
              <a:rPr lang="en-US" sz="1200" dirty="0">
                <a:latin typeface="Source Sans Pro" panose="020B0503030403020204" pitchFamily="34" charset="0"/>
              </a:rPr>
              <a:t>Consistent with past years, the Athletics Department received the plurality of public records requests, with 33 percent of the total. Three other departments on campus also received a high concentration of requests: Purchasing and Contracting Services received 13 percent, Capital Construction received six percent, and the Office of the Registrar received five percent of the total public records requests.  (</a:t>
            </a:r>
            <a:r>
              <a:rPr lang="en-US" sz="1200" i="1" dirty="0">
                <a:latin typeface="Source Sans Pro" panose="020B0503030403020204" pitchFamily="34" charset="0"/>
              </a:rPr>
              <a:t>figure 5)</a:t>
            </a:r>
            <a:endParaRPr lang="en-US" sz="1200" dirty="0">
              <a:latin typeface="Source Sans Pro" panose="020B0503030403020204" pitchFamily="34" charset="0"/>
            </a:endParaRPr>
          </a:p>
          <a:p>
            <a:pPr algn="just"/>
            <a:endParaRPr lang="en-US" sz="1200" dirty="0">
              <a:latin typeface="Source Sans Pro" panose="020B0503030403020204" pitchFamily="34" charset="0"/>
            </a:endParaRPr>
          </a:p>
          <a:p>
            <a:pPr algn="just"/>
            <a:r>
              <a:rPr lang="en-US" sz="1200" dirty="0">
                <a:latin typeface="Source Sans Pro" panose="020B0503030403020204" pitchFamily="34" charset="0"/>
              </a:rPr>
              <a:t>The remaining requests were distributed relatively evenly across the University, with concentrations in the Office of the President, the School of Law, Human Resources, Office of the General Counsel, and the Office of Investigations and Civil Rights Compliance. </a:t>
            </a:r>
          </a:p>
          <a:p>
            <a:pPr algn="just"/>
            <a:endParaRPr lang="en-US" sz="1200" dirty="0">
              <a:latin typeface="Source Sans Pro" panose="020B0503030403020204" pitchFamily="34" charset="0"/>
            </a:endParaRPr>
          </a:p>
          <a:p>
            <a:pPr algn="just"/>
            <a:endParaRPr lang="en-US" sz="1200" dirty="0"/>
          </a:p>
          <a:p>
            <a:pPr marL="0" marR="0" algn="just">
              <a:spcBef>
                <a:spcPts val="0"/>
              </a:spcBef>
              <a:spcAft>
                <a:spcPts val="0"/>
              </a:spcAft>
            </a:pPr>
            <a:endParaRPr lang="en-US" sz="1000" dirty="0">
              <a:latin typeface="Source Sans Pro" panose="020B0503030403020204" pitchFamily="34" charset="0"/>
            </a:endParaRPr>
          </a:p>
        </p:txBody>
      </p:sp>
      <p:graphicFrame>
        <p:nvGraphicFramePr>
          <p:cNvPr id="2" name="Chart 1">
            <a:extLst>
              <a:ext uri="{FF2B5EF4-FFF2-40B4-BE49-F238E27FC236}">
                <a16:creationId xmlns:a16="http://schemas.microsoft.com/office/drawing/2014/main" id="{4305469F-D90B-C9B7-4C07-1C214BC76E8B}"/>
              </a:ext>
            </a:extLst>
          </p:cNvPr>
          <p:cNvGraphicFramePr/>
          <p:nvPr>
            <p:extLst>
              <p:ext uri="{D42A27DB-BD31-4B8C-83A1-F6EECF244321}">
                <p14:modId xmlns:p14="http://schemas.microsoft.com/office/powerpoint/2010/main" val="401330333"/>
              </p:ext>
            </p:extLst>
          </p:nvPr>
        </p:nvGraphicFramePr>
        <p:xfrm>
          <a:off x="439735" y="2537552"/>
          <a:ext cx="6892927" cy="367009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28768EB0-A312-31F8-F7D0-3B499A99AB59}"/>
              </a:ext>
            </a:extLst>
          </p:cNvPr>
          <p:cNvSpPr txBox="1"/>
          <p:nvPr/>
        </p:nvSpPr>
        <p:spPr>
          <a:xfrm>
            <a:off x="439736" y="6149287"/>
            <a:ext cx="6892927" cy="2677656"/>
          </a:xfrm>
          <a:prstGeom prst="rect">
            <a:avLst/>
          </a:prstGeom>
          <a:noFill/>
        </p:spPr>
        <p:txBody>
          <a:bodyPr wrap="square" rtlCol="0">
            <a:spAutoFit/>
          </a:bodyPr>
          <a:lstStyle/>
          <a:p>
            <a:pPr algn="just"/>
            <a:r>
              <a:rPr lang="en-US" dirty="0">
                <a:solidFill>
                  <a:srgbClr val="007A40"/>
                </a:solidFill>
                <a:latin typeface="Source Sans Pro" panose="020B0503030403020204" pitchFamily="34" charset="0"/>
              </a:rPr>
              <a:t>CHALLENGES</a:t>
            </a:r>
          </a:p>
          <a:p>
            <a:pPr algn="just"/>
            <a:endParaRPr lang="en-US" sz="1600" dirty="0">
              <a:solidFill>
                <a:srgbClr val="00B050"/>
              </a:solidFill>
              <a:latin typeface="Source Sans Pro" panose="020B0503030403020204" pitchFamily="34" charset="0"/>
            </a:endParaRPr>
          </a:p>
          <a:p>
            <a:pPr algn="just"/>
            <a:r>
              <a:rPr lang="en-US" sz="1200" dirty="0">
                <a:latin typeface="Source Sans Pro" panose="020B0503030403020204" pitchFamily="34" charset="0"/>
              </a:rPr>
              <a:t>FY24 saw the highest number of requests made in the history of the office, while staffing for the office remained consistent at two FTE.  As with previous fiscal years, this increase in requests has led to an increase in the average time required to respond to requests, and an increase in the number of requests that require more than 15 business days for a response. This fiscal year the office had the most requests that required over 15 business days to complete, and the longest average response times since FY19. This year, the office also received the highest number of complex requests ever. The office notes that these complex requests have required intensive email searches, for which it does not have the appropriate technology. The office has been able to hire an outside company to perform searches for these requests. However, these requests incur higher costs due to the necessity of paying the outside company to search and host the responsive records. </a:t>
            </a:r>
          </a:p>
          <a:p>
            <a:pPr algn="just"/>
            <a:endParaRPr lang="en-US" sz="1200" dirty="0">
              <a:latin typeface="Source Sans Pro" panose="020B0503030403020204" pitchFamily="34" charset="0"/>
            </a:endParaRPr>
          </a:p>
        </p:txBody>
      </p:sp>
      <p:sp>
        <p:nvSpPr>
          <p:cNvPr id="5" name="TextBox 4">
            <a:extLst>
              <a:ext uri="{FF2B5EF4-FFF2-40B4-BE49-F238E27FC236}">
                <a16:creationId xmlns:a16="http://schemas.microsoft.com/office/drawing/2014/main" id="{17130C7F-22FE-283B-15EA-836EA26432C1}"/>
              </a:ext>
            </a:extLst>
          </p:cNvPr>
          <p:cNvSpPr txBox="1"/>
          <p:nvPr/>
        </p:nvSpPr>
        <p:spPr>
          <a:xfrm>
            <a:off x="6094793" y="5994599"/>
            <a:ext cx="863600" cy="246221"/>
          </a:xfrm>
          <a:prstGeom prst="rect">
            <a:avLst/>
          </a:prstGeom>
          <a:noFill/>
        </p:spPr>
        <p:txBody>
          <a:bodyPr wrap="square" rtlCol="0">
            <a:spAutoFit/>
          </a:bodyPr>
          <a:lstStyle/>
          <a:p>
            <a:r>
              <a:rPr lang="en-US" sz="1000" i="1" dirty="0">
                <a:latin typeface="Source Sans Pro" panose="020B0503030403020204" pitchFamily="34" charset="0"/>
              </a:rPr>
              <a:t>Figure 5</a:t>
            </a:r>
          </a:p>
        </p:txBody>
      </p:sp>
    </p:spTree>
    <p:extLst>
      <p:ext uri="{BB962C8B-B14F-4D97-AF65-F5344CB8AC3E}">
        <p14:creationId xmlns:p14="http://schemas.microsoft.com/office/powerpoint/2010/main" val="174818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C383-AE94-26C2-589F-620DBC6F56D8}"/>
            </a:ext>
          </a:extLst>
        </p:cNvPr>
        <p:cNvGrpSpPr/>
        <p:nvPr/>
      </p:nvGrpSpPr>
      <p:grpSpPr>
        <a:xfrm>
          <a:off x="0" y="0"/>
          <a:ext cx="0" cy="0"/>
          <a:chOff x="0" y="0"/>
          <a:chExt cx="0" cy="0"/>
        </a:xfrm>
      </p:grpSpPr>
      <p:sp>
        <p:nvSpPr>
          <p:cNvPr id="12" name="bg object 18">
            <a:extLst>
              <a:ext uri="{FF2B5EF4-FFF2-40B4-BE49-F238E27FC236}">
                <a16:creationId xmlns:a16="http://schemas.microsoft.com/office/drawing/2014/main" id="{E2C2A8A0-8CC9-5723-641B-119B75EB8C49}"/>
              </a:ext>
            </a:extLst>
          </p:cNvPr>
          <p:cNvSpPr/>
          <p:nvPr/>
        </p:nvSpPr>
        <p:spPr>
          <a:xfrm>
            <a:off x="0" y="8915400"/>
            <a:ext cx="7772400" cy="1143000"/>
          </a:xfrm>
          <a:custGeom>
            <a:avLst/>
            <a:gdLst/>
            <a:ahLst/>
            <a:cxnLst/>
            <a:rect l="l" t="t" r="r" b="b"/>
            <a:pathLst>
              <a:path w="7772400" h="1143000">
                <a:moveTo>
                  <a:pt x="7772400" y="0"/>
                </a:moveTo>
                <a:lnTo>
                  <a:pt x="0" y="0"/>
                </a:lnTo>
                <a:lnTo>
                  <a:pt x="0" y="1143000"/>
                </a:lnTo>
                <a:lnTo>
                  <a:pt x="7772400" y="1143000"/>
                </a:lnTo>
                <a:lnTo>
                  <a:pt x="7772400" y="0"/>
                </a:lnTo>
                <a:close/>
              </a:path>
            </a:pathLst>
          </a:custGeom>
          <a:solidFill>
            <a:srgbClr val="007A40"/>
          </a:solidFill>
        </p:spPr>
        <p:txBody>
          <a:bodyPr wrap="square" lIns="0" tIns="0" rIns="0" bIns="0" rtlCol="0"/>
          <a:lstStyle/>
          <a:p>
            <a:endParaRPr dirty="0">
              <a:latin typeface="Source Sans Pro" panose="020B0503030403020204" pitchFamily="34" charset="0"/>
            </a:endParaRPr>
          </a:p>
        </p:txBody>
      </p:sp>
      <p:sp>
        <p:nvSpPr>
          <p:cNvPr id="2" name="object 2">
            <a:extLst>
              <a:ext uri="{FF2B5EF4-FFF2-40B4-BE49-F238E27FC236}">
                <a16:creationId xmlns:a16="http://schemas.microsoft.com/office/drawing/2014/main" id="{A7E099A1-59E2-80E9-7FB2-4A8FE5853E9B}"/>
              </a:ext>
            </a:extLst>
          </p:cNvPr>
          <p:cNvSpPr txBox="1"/>
          <p:nvPr/>
        </p:nvSpPr>
        <p:spPr>
          <a:xfrm>
            <a:off x="488950" y="528919"/>
            <a:ext cx="6794500" cy="2949525"/>
          </a:xfrm>
          <a:prstGeom prst="rect">
            <a:avLst/>
          </a:prstGeom>
        </p:spPr>
        <p:txBody>
          <a:bodyPr vert="horz" wrap="square" lIns="0" tIns="12700" rIns="0" bIns="0" rtlCol="0">
            <a:spAutoFit/>
          </a:bodyPr>
          <a:lstStyle/>
          <a:p>
            <a:pPr marL="12700" algn="just">
              <a:lnSpc>
                <a:spcPct val="100000"/>
              </a:lnSpc>
              <a:spcBef>
                <a:spcPts val="100"/>
              </a:spcBef>
            </a:pPr>
            <a:r>
              <a:rPr lang="en-US" dirty="0">
                <a:solidFill>
                  <a:srgbClr val="007A40"/>
                </a:solidFill>
                <a:latin typeface="Source Sans Pro" panose="020B0503030403020204" pitchFamily="34" charset="0"/>
                <a:cs typeface="UnitedSansSemiCond-Medium"/>
              </a:rPr>
              <a:t>AREAS OF FOCUS IN FY25</a:t>
            </a:r>
          </a:p>
          <a:p>
            <a:pPr marL="12700" algn="just">
              <a:lnSpc>
                <a:spcPct val="100000"/>
              </a:lnSpc>
              <a:spcBef>
                <a:spcPts val="100"/>
              </a:spcBef>
            </a:pPr>
            <a:endParaRPr lang="en-US" sz="1600" dirty="0">
              <a:solidFill>
                <a:srgbClr val="007A40"/>
              </a:solidFill>
              <a:latin typeface="Source Sans Pro" panose="020B0503030403020204" pitchFamily="34" charset="0"/>
              <a:cs typeface="UnitedSansSemiCond-Medium"/>
            </a:endParaRPr>
          </a:p>
          <a:p>
            <a:pPr algn="just"/>
            <a:r>
              <a:rPr lang="en-US" sz="1200" dirty="0">
                <a:latin typeface="Source Sans Pro" panose="020B0503030403020204" pitchFamily="34" charset="0"/>
              </a:rPr>
              <a:t>The office will host its seventh annual public records roundtable this fiscal year, for public records professionals from municipal governments, K-12 school districts, community colleges and Universities across Oregon and Washington.</a:t>
            </a:r>
          </a:p>
          <a:p>
            <a:pPr algn="just"/>
            <a:endParaRPr lang="en-US" sz="1200" dirty="0">
              <a:latin typeface="Source Sans Pro" panose="020B0503030403020204" pitchFamily="34" charset="0"/>
            </a:endParaRPr>
          </a:p>
          <a:p>
            <a:pPr algn="just"/>
            <a:r>
              <a:rPr lang="en-US" sz="1200" dirty="0">
                <a:latin typeface="Source Sans Pro" panose="020B0503030403020204" pitchFamily="34" charset="0"/>
              </a:rPr>
              <a:t>The office has also begun the process of creating a working group of public records professionals within the 15 public universities that are fellow members of the Big Ten Academic Alliance.   The office has noted through casual networking that the public records offices of these institutions receive many similar requests and face similar challenges. The office hopes that the group can work together to improve processes for all the public BIG10 universities. </a:t>
            </a:r>
          </a:p>
          <a:p>
            <a:pPr algn="just"/>
            <a:endParaRPr lang="en-US" sz="1200" dirty="0">
              <a:latin typeface="Source Sans Pro" panose="020B0503030403020204" pitchFamily="34" charset="0"/>
            </a:endParaRPr>
          </a:p>
          <a:p>
            <a:pPr algn="just"/>
            <a:r>
              <a:rPr lang="en-US" sz="1200" dirty="0">
                <a:latin typeface="Source Sans Pro" panose="020B0503030403020204" pitchFamily="34" charset="0"/>
              </a:rPr>
              <a:t>The office is looking to improve its training program for campus partners, through in person trainings and the development of on-line reference material. The office is also looking to update its materials for onboarding new University employees.</a:t>
            </a:r>
          </a:p>
        </p:txBody>
      </p:sp>
      <p:sp>
        <p:nvSpPr>
          <p:cNvPr id="3" name="object 3">
            <a:extLst>
              <a:ext uri="{FF2B5EF4-FFF2-40B4-BE49-F238E27FC236}">
                <a16:creationId xmlns:a16="http://schemas.microsoft.com/office/drawing/2014/main" id="{6EC41FE4-0E78-9493-F609-F6EEA4E14720}"/>
              </a:ext>
            </a:extLst>
          </p:cNvPr>
          <p:cNvSpPr txBox="1"/>
          <p:nvPr/>
        </p:nvSpPr>
        <p:spPr>
          <a:xfrm>
            <a:off x="488950" y="7551212"/>
            <a:ext cx="6959600" cy="1123384"/>
          </a:xfrm>
          <a:prstGeom prst="rect">
            <a:avLst/>
          </a:prstGeom>
        </p:spPr>
        <p:txBody>
          <a:bodyPr vert="horz" wrap="square" lIns="0" tIns="137160" rIns="0" bIns="0" rtlCol="0">
            <a:spAutoFit/>
          </a:bodyPr>
          <a:lstStyle/>
          <a:p>
            <a:pPr marL="12700" algn="just">
              <a:lnSpc>
                <a:spcPct val="100000"/>
              </a:lnSpc>
              <a:spcBef>
                <a:spcPts val="1080"/>
              </a:spcBef>
            </a:pPr>
            <a:r>
              <a:rPr lang="en-US" dirty="0">
                <a:solidFill>
                  <a:srgbClr val="007A40"/>
                </a:solidFill>
                <a:latin typeface="Source Sans Pro" panose="020B0503030403020204" pitchFamily="34" charset="0"/>
                <a:cs typeface="UnitedSansSemiCond-Medium"/>
              </a:rPr>
              <a:t>IN SUMMARY</a:t>
            </a:r>
            <a:endParaRPr dirty="0">
              <a:latin typeface="Source Sans Pro" panose="020B0503030403020204" pitchFamily="34" charset="0"/>
              <a:cs typeface="UnitedSansSemiCond-Medium"/>
            </a:endParaRPr>
          </a:p>
          <a:p>
            <a:pPr marL="0" marR="0" algn="just">
              <a:spcBef>
                <a:spcPts val="0"/>
              </a:spcBef>
              <a:spcAft>
                <a:spcPts val="0"/>
              </a:spcAft>
            </a:pPr>
            <a:endParaRPr lang="en-US" sz="1000" dirty="0">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dirty="0">
                <a:latin typeface="Source Sans Pro" panose="020B0503030403020204" pitchFamily="34" charset="0"/>
              </a:rPr>
              <a:t>Fiscal Year 2024 marked a significant milestone for the Office of Public Records, with the highest volume of requests in its history and a notable increase in complexity. Despite staffing and technological constraints, the office maintained its commitment to transparency, timely responses, and legal compliance.</a:t>
            </a:r>
            <a:endParaRPr lang="en-US" sz="1200" dirty="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4" name="object 4">
            <a:extLst>
              <a:ext uri="{FF2B5EF4-FFF2-40B4-BE49-F238E27FC236}">
                <a16:creationId xmlns:a16="http://schemas.microsoft.com/office/drawing/2014/main" id="{045604CD-A958-5004-2ACC-DE97C58702C3}"/>
              </a:ext>
            </a:extLst>
          </p:cNvPr>
          <p:cNvSpPr txBox="1"/>
          <p:nvPr/>
        </p:nvSpPr>
        <p:spPr>
          <a:xfrm>
            <a:off x="4918300" y="9110338"/>
            <a:ext cx="2365150" cy="512320"/>
          </a:xfrm>
          <a:prstGeom prst="rect">
            <a:avLst/>
          </a:prstGeom>
        </p:spPr>
        <p:txBody>
          <a:bodyPr vert="horz" wrap="square" lIns="0" tIns="78105" rIns="0" bIns="0" rtlCol="0">
            <a:spAutoFit/>
          </a:bodyPr>
          <a:lstStyle/>
          <a:p>
            <a:pPr marL="12700">
              <a:lnSpc>
                <a:spcPct val="100000"/>
              </a:lnSpc>
              <a:spcBef>
                <a:spcPts val="470"/>
              </a:spcBef>
            </a:pPr>
            <a:r>
              <a:rPr lang="en-US" sz="1200" dirty="0">
                <a:solidFill>
                  <a:srgbClr val="FFFFFF"/>
                </a:solidFill>
                <a:latin typeface="Source Sans Pro" panose="020B0503030403020204" pitchFamily="34" charset="0"/>
                <a:cs typeface="UnitedSansSemiCond-Medium"/>
                <a:hlinkClick r:id="rId3"/>
              </a:rPr>
              <a:t>publicrecords</a:t>
            </a:r>
            <a:r>
              <a:rPr sz="1200" dirty="0">
                <a:solidFill>
                  <a:srgbClr val="FFFFFF"/>
                </a:solidFill>
                <a:latin typeface="Source Sans Pro" panose="020B0503030403020204" pitchFamily="34" charset="0"/>
                <a:cs typeface="UnitedSansSemiCond-Medium"/>
                <a:hlinkClick r:id="rId3"/>
              </a:rPr>
              <a:t>.uoregon.edu</a:t>
            </a:r>
            <a:r>
              <a:rPr sz="1200" spc="300" dirty="0">
                <a:solidFill>
                  <a:srgbClr val="FFFFFF"/>
                </a:solidFill>
                <a:latin typeface="Source Sans Pro" panose="020B0503030403020204" pitchFamily="34" charset="0"/>
                <a:cs typeface="UnitedSansSemiCond-Medium"/>
              </a:rPr>
              <a:t> </a:t>
            </a:r>
            <a:endParaRPr lang="en-US" sz="1200" spc="300" dirty="0">
              <a:solidFill>
                <a:srgbClr val="FFFFFF"/>
              </a:solidFill>
              <a:latin typeface="Source Sans Pro" panose="020B0503030403020204" pitchFamily="34" charset="0"/>
              <a:cs typeface="UnitedSansSemiCond-Medium"/>
            </a:endParaRPr>
          </a:p>
          <a:p>
            <a:pPr marL="12700">
              <a:lnSpc>
                <a:spcPct val="100000"/>
              </a:lnSpc>
              <a:spcBef>
                <a:spcPts val="470"/>
              </a:spcBef>
            </a:pPr>
            <a:r>
              <a:rPr sz="1200" dirty="0">
                <a:solidFill>
                  <a:srgbClr val="FFFFFF"/>
                </a:solidFill>
                <a:latin typeface="Source Sans Pro" panose="020B0503030403020204" pitchFamily="34" charset="0"/>
                <a:cs typeface="UnitedSansSemiCond-Medium"/>
              </a:rPr>
              <a:t>541-346-</a:t>
            </a:r>
            <a:r>
              <a:rPr lang="en-US" sz="1200" dirty="0">
                <a:solidFill>
                  <a:srgbClr val="FFFFFF"/>
                </a:solidFill>
                <a:latin typeface="Source Sans Pro" panose="020B0503030403020204" pitchFamily="34" charset="0"/>
                <a:cs typeface="UnitedSansSemiCond-Medium"/>
              </a:rPr>
              <a:t>6823</a:t>
            </a:r>
            <a:endParaRPr sz="1200" dirty="0">
              <a:latin typeface="Source Sans Pro" panose="020B0503030403020204" pitchFamily="34" charset="0"/>
              <a:cs typeface="UnitedSansSemiCond-Medium"/>
            </a:endParaRPr>
          </a:p>
        </p:txBody>
      </p:sp>
      <p:pic>
        <p:nvPicPr>
          <p:cNvPr id="13" name="Picture 12">
            <a:extLst>
              <a:ext uri="{FF2B5EF4-FFF2-40B4-BE49-F238E27FC236}">
                <a16:creationId xmlns:a16="http://schemas.microsoft.com/office/drawing/2014/main" id="{D0538889-C642-A5B8-C7E8-2C827FDEB7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3" y="9041689"/>
            <a:ext cx="4915717" cy="890421"/>
          </a:xfrm>
          <a:prstGeom prst="rect">
            <a:avLst/>
          </a:prstGeom>
        </p:spPr>
      </p:pic>
      <p:pic>
        <p:nvPicPr>
          <p:cNvPr id="6" name="Picture 5" descr="A view of a city from a high point&#10;&#10;Description automatically generated with medium confidence">
            <a:extLst>
              <a:ext uri="{FF2B5EF4-FFF2-40B4-BE49-F238E27FC236}">
                <a16:creationId xmlns:a16="http://schemas.microsoft.com/office/drawing/2014/main" id="{242EACC3-FD4C-483C-6848-E0EA3794A9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15" y="3643591"/>
            <a:ext cx="5743782" cy="3830097"/>
          </a:xfrm>
          <a:prstGeom prst="rect">
            <a:avLst/>
          </a:prstGeom>
        </p:spPr>
      </p:pic>
      <p:sp>
        <p:nvSpPr>
          <p:cNvPr id="7" name="bg object 18">
            <a:extLst>
              <a:ext uri="{FF2B5EF4-FFF2-40B4-BE49-F238E27FC236}">
                <a16:creationId xmlns:a16="http://schemas.microsoft.com/office/drawing/2014/main" id="{67A49934-00BA-F25C-FBA4-338B45E36C57}"/>
              </a:ext>
            </a:extLst>
          </p:cNvPr>
          <p:cNvSpPr/>
          <p:nvPr/>
        </p:nvSpPr>
        <p:spPr>
          <a:xfrm>
            <a:off x="5616567" y="3643591"/>
            <a:ext cx="2155833" cy="3830097"/>
          </a:xfrm>
          <a:custGeom>
            <a:avLst/>
            <a:gdLst/>
            <a:ahLst/>
            <a:cxnLst/>
            <a:rect l="l" t="t" r="r" b="b"/>
            <a:pathLst>
              <a:path w="7772400" h="1143000">
                <a:moveTo>
                  <a:pt x="7772400" y="0"/>
                </a:moveTo>
                <a:lnTo>
                  <a:pt x="0" y="0"/>
                </a:lnTo>
                <a:lnTo>
                  <a:pt x="0" y="1143000"/>
                </a:lnTo>
                <a:lnTo>
                  <a:pt x="7772400" y="1143000"/>
                </a:lnTo>
                <a:lnTo>
                  <a:pt x="7772400" y="0"/>
                </a:lnTo>
                <a:close/>
              </a:path>
            </a:pathLst>
          </a:custGeom>
          <a:solidFill>
            <a:srgbClr val="007A40"/>
          </a:solidFill>
        </p:spPr>
        <p:txBody>
          <a:bodyPr wrap="square" lIns="0" tIns="0" rIns="0" bIns="0" rtlCol="0"/>
          <a:lstStyle/>
          <a:p>
            <a:endParaRPr>
              <a:latin typeface="Source Sans Pro" panose="020B0503030403020204" pitchFamily="34" charset="0"/>
            </a:endParaRPr>
          </a:p>
        </p:txBody>
      </p:sp>
    </p:spTree>
    <p:extLst>
      <p:ext uri="{BB962C8B-B14F-4D97-AF65-F5344CB8AC3E}">
        <p14:creationId xmlns:p14="http://schemas.microsoft.com/office/powerpoint/2010/main" val="317038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574</TotalTime>
  <Words>2150</Words>
  <Application>Microsoft Office PowerPoint</Application>
  <PresentationFormat>Custom</PresentationFormat>
  <Paragraphs>123</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Aptos</vt:lpstr>
      <vt:lpstr>Source Sans Pro</vt:lpstr>
      <vt:lpstr>Office Theme</vt:lpstr>
      <vt:lpstr>FY24 ANNUAL REPORT Office of Public Records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TWO-LINE HEADLINE GOES HERE.</dc:title>
  <dc:creator>Lisa Thornton</dc:creator>
  <cp:lastModifiedBy>Lisa Thornton</cp:lastModifiedBy>
  <cp:revision>22</cp:revision>
  <dcterms:created xsi:type="dcterms:W3CDTF">2022-06-30T21:36:34Z</dcterms:created>
  <dcterms:modified xsi:type="dcterms:W3CDTF">2025-11-21T22:46:51Z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2022-06-30T00:00:00Z</vt:filetime>
  </property>
  <property fmtid="{D5CDD505-2E9C-101B-9397-08002B2CF9AE}" pid="3" name="Creator">
    <vt:lpwstr>Adobe InDesign 17.0 (Macintosh)</vt:lpwstr>
  </property>
  <property fmtid="{D5CDD505-2E9C-101B-9397-08002B2CF9AE}" pid="4" name="LastSaved">
    <vt:filetime>2022-06-30T00:00:00Z</vt:filetime>
  </property>
</Properties>
</file>